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268" r:id="rId2"/>
    <p:sldId id="316" r:id="rId3"/>
    <p:sldId id="315" r:id="rId4"/>
    <p:sldId id="319" r:id="rId5"/>
    <p:sldId id="318" r:id="rId6"/>
    <p:sldId id="312" r:id="rId7"/>
    <p:sldId id="320" r:id="rId8"/>
    <p:sldId id="321" r:id="rId9"/>
    <p:sldId id="349" r:id="rId10"/>
    <p:sldId id="334" r:id="rId11"/>
    <p:sldId id="353" r:id="rId12"/>
    <p:sldId id="332" r:id="rId13"/>
    <p:sldId id="364" r:id="rId14"/>
    <p:sldId id="365" r:id="rId15"/>
    <p:sldId id="351" r:id="rId16"/>
    <p:sldId id="329" r:id="rId17"/>
    <p:sldId id="347" r:id="rId18"/>
    <p:sldId id="323" r:id="rId19"/>
    <p:sldId id="352" r:id="rId20"/>
    <p:sldId id="336" r:id="rId21"/>
    <p:sldId id="342" r:id="rId22"/>
    <p:sldId id="331" r:id="rId23"/>
    <p:sldId id="348" r:id="rId24"/>
    <p:sldId id="360" r:id="rId25"/>
    <p:sldId id="356" r:id="rId26"/>
    <p:sldId id="330" r:id="rId27"/>
    <p:sldId id="345" r:id="rId28"/>
    <p:sldId id="325" r:id="rId29"/>
    <p:sldId id="350" r:id="rId30"/>
    <p:sldId id="335" r:id="rId31"/>
    <p:sldId id="340" r:id="rId32"/>
    <p:sldId id="333" r:id="rId33"/>
    <p:sldId id="341" r:id="rId34"/>
    <p:sldId id="363" r:id="rId35"/>
    <p:sldId id="339" r:id="rId36"/>
    <p:sldId id="362" r:id="rId37"/>
    <p:sldId id="346" r:id="rId38"/>
    <p:sldId id="327" r:id="rId39"/>
    <p:sldId id="354" r:id="rId40"/>
    <p:sldId id="337" r:id="rId41"/>
    <p:sldId id="343" r:id="rId42"/>
    <p:sldId id="361" r:id="rId43"/>
    <p:sldId id="357" r:id="rId44"/>
    <p:sldId id="358" r:id="rId45"/>
    <p:sldId id="366" r:id="rId46"/>
    <p:sldId id="367" r:id="rId47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000099"/>
    <a:srgbClr val="800000"/>
    <a:srgbClr val="F8F8F8"/>
    <a:srgbClr val="FFCC66"/>
    <a:srgbClr val="FF3399"/>
    <a:srgbClr val="3399FF"/>
    <a:srgbClr val="990033"/>
    <a:srgbClr val="9900FF"/>
    <a:srgbClr val="FF66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2171" autoAdjust="0"/>
    <p:restoredTop sz="90929"/>
  </p:normalViewPr>
  <p:slideViewPr>
    <p:cSldViewPr>
      <p:cViewPr varScale="1">
        <p:scale>
          <a:sx n="83" d="100"/>
          <a:sy n="83" d="100"/>
        </p:scale>
        <p:origin x="-1752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2" d="100"/>
        <a:sy n="62" d="100"/>
      </p:scale>
      <p:origin x="0" y="33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45.xml"/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69D0E63F-FD34-4B3A-96CB-ABC9C32B87F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3BD788-977C-4F52-A918-CA4040337B2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65AE5C-B5FE-4E3C-B2CC-D0284D90841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F9FA89-73B4-4A60-9847-BB16DC41530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4AF2F3-5BF5-49F2-B018-AD3E40F5D6D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66A758-D76D-43F7-B7BD-B45B1036481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C9C3CE-04CB-44A6-ADE0-BD02EB51F4A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177796-2C3F-4398-B78A-B3F1BAD3AF2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2DEFD3-96E3-4111-86E9-66A3632FC46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4AFE7D-5127-45A7-8BB1-8F9A63ACCD7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9A7CED-723A-435C-A50D-DAF856888FA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6E3B7A-BC13-491D-8D84-40F7219709B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re. Texte et image de la bibliothè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'image de la bibliothèque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fr-FR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F20EBF-DD2F-4F9A-8C0A-21EF136DE03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 du masque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46C2E07A-6EE0-4BC7-9D27-AF525D86D4A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WordArt 6"/>
          <p:cNvSpPr>
            <a:spLocks noChangeArrowheads="1" noChangeShapeType="1" noTextEdit="1"/>
          </p:cNvSpPr>
          <p:nvPr/>
        </p:nvSpPr>
        <p:spPr bwMode="auto">
          <a:xfrm>
            <a:off x="571472" y="1357298"/>
            <a:ext cx="5357818" cy="354807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fr-FR" sz="36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Berlin Sans FB Demi" pitchFamily="34" charset="0"/>
              </a:rPr>
              <a:t>Quelle est </a:t>
            </a:r>
          </a:p>
          <a:p>
            <a:pPr algn="ctr"/>
            <a:r>
              <a:rPr lang="fr-FR" sz="36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Berlin Sans FB Demi" pitchFamily="34" charset="0"/>
              </a:rPr>
              <a:t>la phrase </a:t>
            </a:r>
            <a:endParaRPr lang="fr-FR" sz="3600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sy="50000" kx="2115830" algn="bl" rotWithShape="0">
                  <a:srgbClr val="C0C0C0"/>
                </a:outerShdw>
              </a:effectLst>
              <a:latin typeface="Berlin Sans FB Demi" pitchFamily="34" charset="0"/>
            </a:endParaRPr>
          </a:p>
          <a:p>
            <a:pPr algn="ctr"/>
            <a:r>
              <a:rPr lang="fr-FR" sz="36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Berlin Sans FB Demi" pitchFamily="34" charset="0"/>
              </a:rPr>
              <a:t>cachée </a:t>
            </a:r>
            <a:r>
              <a:rPr lang="fr-FR" sz="36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Berlin Sans FB Demi" pitchFamily="34" charset="0"/>
              </a:rPr>
              <a:t>?</a:t>
            </a:r>
          </a:p>
        </p:txBody>
      </p:sp>
      <p:sp>
        <p:nvSpPr>
          <p:cNvPr id="2051" name="WordArt 11"/>
          <p:cNvSpPr>
            <a:spLocks noChangeArrowheads="1" noChangeShapeType="1" noTextEdit="1"/>
          </p:cNvSpPr>
          <p:nvPr/>
        </p:nvSpPr>
        <p:spPr bwMode="auto">
          <a:xfrm>
            <a:off x="6248400" y="838200"/>
            <a:ext cx="2057400" cy="5381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fr-FR" sz="3600" kern="10" dirty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Goudy Stout"/>
              </a:rPr>
              <a:t>?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57158" y="5500702"/>
            <a:ext cx="60007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 smtClean="0">
                <a:latin typeface="Berlin Sans FB Demi" pitchFamily="34" charset="0"/>
                <a:ea typeface="Segoe UI Black" pitchFamily="34" charset="0"/>
              </a:rPr>
              <a:t>Attention, il faut cliquer pour faire avancer</a:t>
            </a:r>
            <a:endParaRPr lang="fr-FR" sz="3200" dirty="0">
              <a:latin typeface="Berlin Sans FB Demi" pitchFamily="34" charset="0"/>
              <a:ea typeface="Segoe UI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4282" y="142852"/>
            <a:ext cx="4850429" cy="632480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6000" u="sng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Eras Bold ITC" pitchFamily="34" charset="0"/>
              </a:rPr>
              <a:t>Grand jeu</a:t>
            </a:r>
          </a:p>
          <a:p>
            <a:pPr>
              <a:lnSpc>
                <a:spcPct val="125000"/>
              </a:lnSpc>
            </a:pPr>
            <a:endParaRPr lang="fr-FR" sz="4400" u="sng" cap="none" spc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Eras Bold ITC" pitchFamily="34" charset="0"/>
            </a:endParaRPr>
          </a:p>
          <a:p>
            <a:pPr>
              <a:lnSpc>
                <a:spcPct val="125000"/>
              </a:lnSpc>
            </a:pPr>
            <a:r>
              <a:rPr lang="fr-FR" sz="44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Eras Bold ITC" pitchFamily="34" charset="0"/>
              </a:rPr>
              <a:t>Connaissez-vous </a:t>
            </a:r>
          </a:p>
          <a:p>
            <a:pPr>
              <a:lnSpc>
                <a:spcPct val="125000"/>
              </a:lnSpc>
            </a:pPr>
            <a:r>
              <a:rPr lang="fr-FR" sz="4400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Eras Bold ITC" pitchFamily="34" charset="0"/>
              </a:rPr>
              <a:t>n</a:t>
            </a:r>
            <a:r>
              <a:rPr lang="fr-FR" sz="44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Eras Bold ITC" pitchFamily="34" charset="0"/>
              </a:rPr>
              <a:t>otre diocèse… </a:t>
            </a:r>
          </a:p>
          <a:p>
            <a:pPr>
              <a:lnSpc>
                <a:spcPct val="125000"/>
              </a:lnSpc>
            </a:pPr>
            <a:r>
              <a:rPr lang="fr-FR" sz="4400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Eras Bold ITC" pitchFamily="34" charset="0"/>
              </a:rPr>
              <a:t>e</a:t>
            </a:r>
            <a:r>
              <a:rPr lang="fr-FR" sz="4400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Eras Bold ITC" pitchFamily="34" charset="0"/>
              </a:rPr>
              <a:t>t ses lieux </a:t>
            </a:r>
          </a:p>
          <a:p>
            <a:pPr>
              <a:lnSpc>
                <a:spcPct val="125000"/>
              </a:lnSpc>
            </a:pPr>
            <a:r>
              <a:rPr lang="fr-FR" sz="4400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Eras Bold ITC" pitchFamily="34" charset="0"/>
              </a:rPr>
              <a:t>de pèlerinage</a:t>
            </a:r>
          </a:p>
          <a:p>
            <a:pPr>
              <a:lnSpc>
                <a:spcPct val="125000"/>
              </a:lnSpc>
            </a:pPr>
            <a:r>
              <a:rPr lang="fr-FR" sz="4400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Eras Bold ITC" pitchFamily="34" charset="0"/>
              </a:rPr>
              <a:t>à</a:t>
            </a:r>
            <a:r>
              <a:rPr lang="fr-FR" sz="44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Eras Bold ITC" pitchFamily="34" charset="0"/>
              </a:rPr>
              <a:t> Notre-Dame ?</a:t>
            </a:r>
            <a:endParaRPr lang="fr-FR" sz="4400" cap="none" spc="0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Eras Bold ITC" pitchFamily="34" charset="0"/>
            </a:endParaRPr>
          </a:p>
        </p:txBody>
      </p:sp>
      <p:pic>
        <p:nvPicPr>
          <p:cNvPr id="6" name="Image 5" descr="icone-jubilaire-081207.jpg"/>
          <p:cNvPicPr>
            <a:picLocks noChangeAspect="1"/>
          </p:cNvPicPr>
          <p:nvPr/>
        </p:nvPicPr>
        <p:blipFill>
          <a:blip r:embed="rId2" cstate="screen">
            <a:lum bright="30000"/>
          </a:blip>
          <a:srcRect/>
          <a:stretch>
            <a:fillRect/>
          </a:stretch>
        </p:blipFill>
        <p:spPr>
          <a:xfrm>
            <a:off x="5643570" y="1428736"/>
            <a:ext cx="2938466" cy="39290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Carte sanctuaires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448" y="0"/>
            <a:ext cx="8487103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fr-FR" dirty="0" smtClean="0">
                <a:latin typeface="Berlin Sans FB Demi" pitchFamily="34" charset="0"/>
              </a:rPr>
              <a:t>Chaque sanctuaire noté sur la carte  porte une lettre. </a:t>
            </a:r>
            <a:br>
              <a:rPr lang="fr-FR" dirty="0" smtClean="0">
                <a:latin typeface="Berlin Sans FB Demi" pitchFamily="34" charset="0"/>
              </a:rPr>
            </a:br>
            <a:r>
              <a:rPr lang="fr-FR" sz="2000" dirty="0" smtClean="0">
                <a:latin typeface="Berlin Sans FB Demi" pitchFamily="34" charset="0"/>
              </a:rPr>
              <a:t/>
            </a:r>
            <a:br>
              <a:rPr lang="fr-FR" sz="2000" dirty="0" smtClean="0">
                <a:latin typeface="Berlin Sans FB Demi" pitchFamily="34" charset="0"/>
              </a:rPr>
            </a:br>
            <a:r>
              <a:rPr lang="fr-FR" dirty="0" smtClean="0">
                <a:latin typeface="Berlin Sans FB Demi" pitchFamily="34" charset="0"/>
              </a:rPr>
              <a:t>Ces lettres vont vous permettre de constituer un verset de l’Evangile à condition de les mettre dans le bon ordre.</a:t>
            </a:r>
            <a:br>
              <a:rPr lang="fr-FR" dirty="0" smtClean="0">
                <a:latin typeface="Berlin Sans FB Demi" pitchFamily="34" charset="0"/>
              </a:rPr>
            </a:br>
            <a:r>
              <a:rPr lang="fr-FR" sz="2000" dirty="0" smtClean="0">
                <a:latin typeface="Berlin Sans FB Demi" pitchFamily="34" charset="0"/>
              </a:rPr>
              <a:t/>
            </a:r>
            <a:br>
              <a:rPr lang="fr-FR" sz="2000" dirty="0" smtClean="0">
                <a:latin typeface="Berlin Sans FB Demi" pitchFamily="34" charset="0"/>
              </a:rPr>
            </a:br>
            <a:r>
              <a:rPr lang="fr-FR" sz="4000" dirty="0" smtClean="0">
                <a:latin typeface="Berlin Sans FB Demi" pitchFamily="34" charset="0"/>
              </a:rPr>
              <a:t>Retrouvez le nom des sanctuaires et, en vous aidant de la carte,  remettez les lettres dans le bon ordre.</a:t>
            </a:r>
            <a:endParaRPr lang="fr-FR" dirty="0">
              <a:latin typeface="Berlin Sans FB Dem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Prieuré Notre Dame de l'Auder d'Ambialet - YouTub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0"/>
            <a:ext cx="8715436" cy="6215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1643042" y="6143643"/>
            <a:ext cx="5715040" cy="714357"/>
          </a:xfrm>
          <a:prstGeom prst="rect">
            <a:avLst/>
          </a:prstGeom>
          <a:solidFill>
            <a:srgbClr val="33CCCC"/>
          </a:solidFill>
          <a:ln w="25400">
            <a:solidFill>
              <a:srgbClr val="000000"/>
            </a:solidFill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Berlin Sans FB Demi" pitchFamily="34" charset="0"/>
                <a:ea typeface="+mj-ea"/>
                <a:cs typeface="+mj-cs"/>
              </a:rPr>
              <a:t>Sanctuaire 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0" y="2887682"/>
            <a:ext cx="9144000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3800" b="1" dirty="0" smtClean="0">
                <a:latin typeface="Comic Sans MS" pitchFamily="66" charset="0"/>
              </a:rPr>
              <a:t>Remplacez les nombres par des lettres : 1 par A, 2 par B…. et vous trouverez le nom de ce sanctuaire</a:t>
            </a:r>
          </a:p>
          <a:p>
            <a:pPr algn="ctr">
              <a:spcBef>
                <a:spcPct val="50000"/>
              </a:spcBef>
            </a:pPr>
            <a:r>
              <a:rPr lang="fr-FR" sz="4800" b="1" dirty="0" smtClean="0">
                <a:latin typeface="Comic Sans MS" pitchFamily="66" charset="0"/>
              </a:rPr>
              <a:t>14/15/20/18/5 – 4/1/13/5 – 4/5 – 12’1/21/4/5/18</a:t>
            </a:r>
            <a:endParaRPr lang="fr-FR" sz="4400" b="1" dirty="0">
              <a:latin typeface="Comic Sans MS" pitchFamily="66" charset="0"/>
            </a:endParaRP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0" y="571480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4800" dirty="0" smtClean="0">
                <a:solidFill>
                  <a:srgbClr val="FF0000"/>
                </a:solidFill>
                <a:latin typeface="Berlin Sans FB Demi" pitchFamily="34" charset="0"/>
              </a:rPr>
              <a:t>Mon sanctuaire est situé sur un piton rocheux sur une presqu’île</a:t>
            </a:r>
            <a:endParaRPr lang="fr-FR" sz="4800" dirty="0">
              <a:solidFill>
                <a:srgbClr val="FF0000"/>
              </a:solidFill>
              <a:latin typeface="Berlin Sans FB Demi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0" y="0"/>
            <a:ext cx="2214578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F8F8F8"/>
                </a:solidFill>
                <a:latin typeface="Segoe UI Black" pitchFamily="34" charset="0"/>
                <a:ea typeface="Segoe UI Black" pitchFamily="34" charset="0"/>
              </a:rPr>
              <a:t>INDICE  1</a:t>
            </a:r>
            <a:endParaRPr lang="fr-FR" dirty="0">
              <a:solidFill>
                <a:srgbClr val="F8F8F8"/>
              </a:solidFill>
              <a:latin typeface="Segoe UI Black" pitchFamily="34" charset="0"/>
              <a:ea typeface="Segoe UI Black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0" y="2428868"/>
            <a:ext cx="2214578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F8F8F8"/>
                </a:solidFill>
                <a:latin typeface="Segoe UI Black" pitchFamily="34" charset="0"/>
                <a:ea typeface="Segoe UI Black" pitchFamily="34" charset="0"/>
              </a:rPr>
              <a:t>INDICE  2</a:t>
            </a:r>
            <a:endParaRPr lang="fr-FR" dirty="0">
              <a:solidFill>
                <a:srgbClr val="F8F8F8"/>
              </a:solidFill>
              <a:latin typeface="Segoe UI Black" pitchFamily="34" charset="0"/>
              <a:ea typeface="Segoe UI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Notre Dame de Grace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0"/>
            <a:ext cx="4714908" cy="6269461"/>
          </a:xfrm>
          <a:prstGeom prst="rect">
            <a:avLst/>
          </a:prstGeom>
          <a:noFill/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1643042" y="6143643"/>
            <a:ext cx="5715040" cy="714357"/>
          </a:xfrm>
          <a:prstGeom prst="rect">
            <a:avLst/>
          </a:prstGeom>
          <a:solidFill>
            <a:srgbClr val="33CCCC"/>
          </a:solidFill>
          <a:ln w="25400">
            <a:solidFill>
              <a:srgbClr val="000000"/>
            </a:solidFill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Berlin Sans FB Demi" pitchFamily="34" charset="0"/>
                <a:ea typeface="+mj-ea"/>
                <a:cs typeface="+mj-cs"/>
              </a:rPr>
              <a:t>Sanctuaire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0" y="2887682"/>
            <a:ext cx="914400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4000" b="1" dirty="0" smtClean="0">
                <a:latin typeface="Comic Sans MS" pitchFamily="66" charset="0"/>
              </a:rPr>
              <a:t>Utilisez le code couleur pour retrouver le nom de ce sanctuaire</a:t>
            </a:r>
          </a:p>
          <a:p>
            <a:pPr algn="ctr">
              <a:spcBef>
                <a:spcPct val="50000"/>
              </a:spcBef>
            </a:pPr>
            <a:endParaRPr lang="fr-FR" sz="2800" b="1" dirty="0" smtClean="0">
              <a:latin typeface="Comic Sans MS" pitchFamily="66" charset="0"/>
            </a:endParaRPr>
          </a:p>
          <a:p>
            <a:pPr algn="ctr">
              <a:spcBef>
                <a:spcPts val="0"/>
              </a:spcBef>
            </a:pPr>
            <a:r>
              <a:rPr lang="fr-FR" sz="4400" b="1" dirty="0" smtClean="0">
                <a:latin typeface="Berlin Sans FB Demi" pitchFamily="34" charset="0"/>
                <a:ea typeface="Hobo" pitchFamily="2" charset="0"/>
                <a:cs typeface="Arial" pitchFamily="34" charset="0"/>
              </a:rPr>
              <a:t>A N O E T R G C D M</a:t>
            </a:r>
          </a:p>
          <a:p>
            <a:pPr algn="ctr">
              <a:spcBef>
                <a:spcPts val="0"/>
              </a:spcBef>
            </a:pPr>
            <a:endParaRPr lang="fr-FR" sz="4400" b="1" dirty="0" smtClean="0">
              <a:latin typeface="Berlin Sans FB Demi" pitchFamily="34" charset="0"/>
              <a:ea typeface="Hobo" pitchFamily="2" charset="0"/>
              <a:cs typeface="Arial" pitchFamily="34" charset="0"/>
            </a:endParaRPr>
          </a:p>
          <a:p>
            <a:pPr algn="ctr">
              <a:spcBef>
                <a:spcPts val="0"/>
              </a:spcBef>
            </a:pPr>
            <a:endParaRPr lang="fr-FR" sz="4400" b="1" dirty="0" smtClean="0">
              <a:latin typeface="Berlin Sans FB Demi" pitchFamily="34" charset="0"/>
              <a:ea typeface="Hobo" pitchFamily="2" charset="0"/>
              <a:cs typeface="Arial" pitchFamily="34" charset="0"/>
            </a:endParaRPr>
          </a:p>
          <a:p>
            <a:pPr algn="ctr">
              <a:spcBef>
                <a:spcPct val="50000"/>
              </a:spcBef>
            </a:pPr>
            <a:endParaRPr lang="fr-FR" sz="4400" b="1" dirty="0">
              <a:latin typeface="Comic Sans MS" pitchFamily="66" charset="0"/>
            </a:endParaRP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0" y="571480"/>
            <a:ext cx="91440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4400" dirty="0" smtClean="0">
                <a:solidFill>
                  <a:srgbClr val="FF0000"/>
                </a:solidFill>
                <a:latin typeface="Berlin Sans FB Demi" pitchFamily="34" charset="0"/>
              </a:rPr>
              <a:t>C’est dans ce sanctuaire que Saint Vincent de Paul a dit sa première messe</a:t>
            </a:r>
            <a:endParaRPr lang="fr-FR" sz="4400" dirty="0">
              <a:solidFill>
                <a:srgbClr val="FF0000"/>
              </a:solidFill>
              <a:latin typeface="Berlin Sans FB Demi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0" y="0"/>
            <a:ext cx="2214578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F8F8F8"/>
                </a:solidFill>
                <a:latin typeface="Segoe UI Black" pitchFamily="34" charset="0"/>
                <a:ea typeface="Segoe UI Black" pitchFamily="34" charset="0"/>
              </a:rPr>
              <a:t>INDICE  1</a:t>
            </a:r>
            <a:endParaRPr lang="fr-FR" dirty="0">
              <a:solidFill>
                <a:srgbClr val="F8F8F8"/>
              </a:solidFill>
              <a:latin typeface="Segoe UI Black" pitchFamily="34" charset="0"/>
              <a:ea typeface="Segoe UI Black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0" y="2428868"/>
            <a:ext cx="2214578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F8F8F8"/>
                </a:solidFill>
                <a:latin typeface="Segoe UI Black" pitchFamily="34" charset="0"/>
                <a:ea typeface="Segoe UI Black" pitchFamily="34" charset="0"/>
              </a:rPr>
              <a:t>INDICE  2</a:t>
            </a:r>
            <a:endParaRPr lang="fr-FR" dirty="0">
              <a:solidFill>
                <a:srgbClr val="F8F8F8"/>
              </a:solidFill>
              <a:latin typeface="Segoe UI Black" pitchFamily="34" charset="0"/>
              <a:ea typeface="Segoe UI Black" pitchFamily="34" charset="0"/>
            </a:endParaRPr>
          </a:p>
        </p:txBody>
      </p:sp>
      <p:sp>
        <p:nvSpPr>
          <p:cNvPr id="1026" name="Oval 2"/>
          <p:cNvSpPr>
            <a:spLocks noChangeArrowheads="1"/>
          </p:cNvSpPr>
          <p:nvPr/>
        </p:nvSpPr>
        <p:spPr bwMode="auto">
          <a:xfrm>
            <a:off x="2000232" y="4357694"/>
            <a:ext cx="360363" cy="360363"/>
          </a:xfrm>
          <a:prstGeom prst="ellipse">
            <a:avLst/>
          </a:prstGeom>
          <a:solidFill>
            <a:srgbClr val="FF33CC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7" name="Oval 3"/>
          <p:cNvSpPr>
            <a:spLocks noChangeArrowheads="1"/>
          </p:cNvSpPr>
          <p:nvPr/>
        </p:nvSpPr>
        <p:spPr bwMode="auto">
          <a:xfrm>
            <a:off x="6143636" y="4357694"/>
            <a:ext cx="360363" cy="360363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8" name="Oval 4"/>
          <p:cNvSpPr>
            <a:spLocks noChangeArrowheads="1"/>
          </p:cNvSpPr>
          <p:nvPr/>
        </p:nvSpPr>
        <p:spPr bwMode="auto">
          <a:xfrm>
            <a:off x="6686548" y="4348169"/>
            <a:ext cx="360363" cy="360363"/>
          </a:xfrm>
          <a:prstGeom prst="ellipse">
            <a:avLst/>
          </a:prstGeom>
          <a:solidFill>
            <a:srgbClr val="7030A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9" name="Oval 5"/>
          <p:cNvSpPr>
            <a:spLocks noChangeArrowheads="1"/>
          </p:cNvSpPr>
          <p:nvPr/>
        </p:nvSpPr>
        <p:spPr bwMode="auto">
          <a:xfrm>
            <a:off x="2571736" y="4357694"/>
            <a:ext cx="360363" cy="360363"/>
          </a:xfrm>
          <a:prstGeom prst="ellipse">
            <a:avLst/>
          </a:prstGeom>
          <a:solidFill>
            <a:srgbClr val="008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30" name="Oval 6"/>
          <p:cNvSpPr>
            <a:spLocks noChangeArrowheads="1"/>
          </p:cNvSpPr>
          <p:nvPr/>
        </p:nvSpPr>
        <p:spPr bwMode="auto">
          <a:xfrm>
            <a:off x="3143240" y="4357694"/>
            <a:ext cx="360363" cy="360363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31" name="Oval 7"/>
          <p:cNvSpPr>
            <a:spLocks noChangeArrowheads="1"/>
          </p:cNvSpPr>
          <p:nvPr/>
        </p:nvSpPr>
        <p:spPr bwMode="auto">
          <a:xfrm>
            <a:off x="3643306" y="4357694"/>
            <a:ext cx="360363" cy="360363"/>
          </a:xfrm>
          <a:prstGeom prst="ellipse">
            <a:avLst/>
          </a:prstGeom>
          <a:solidFill>
            <a:srgbClr val="FFC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32" name="Oval 8"/>
          <p:cNvSpPr>
            <a:spLocks noChangeArrowheads="1"/>
          </p:cNvSpPr>
          <p:nvPr/>
        </p:nvSpPr>
        <p:spPr bwMode="auto">
          <a:xfrm>
            <a:off x="4071934" y="4357694"/>
            <a:ext cx="360363" cy="360363"/>
          </a:xfrm>
          <a:prstGeom prst="ellipse">
            <a:avLst/>
          </a:pr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33" name="Oval 9"/>
          <p:cNvSpPr>
            <a:spLocks noChangeArrowheads="1"/>
          </p:cNvSpPr>
          <p:nvPr/>
        </p:nvSpPr>
        <p:spPr bwMode="auto">
          <a:xfrm>
            <a:off x="4572000" y="4357694"/>
            <a:ext cx="360363" cy="360363"/>
          </a:xfrm>
          <a:prstGeom prst="ellipse">
            <a:avLst/>
          </a:prstGeom>
          <a:solidFill>
            <a:srgbClr val="4F81BD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34" name="Oval 10"/>
          <p:cNvSpPr>
            <a:spLocks noChangeArrowheads="1"/>
          </p:cNvSpPr>
          <p:nvPr/>
        </p:nvSpPr>
        <p:spPr bwMode="auto">
          <a:xfrm>
            <a:off x="5072066" y="4357694"/>
            <a:ext cx="360363" cy="3603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35" name="Oval 11"/>
          <p:cNvSpPr>
            <a:spLocks noChangeArrowheads="1"/>
          </p:cNvSpPr>
          <p:nvPr/>
        </p:nvSpPr>
        <p:spPr bwMode="auto">
          <a:xfrm>
            <a:off x="5643570" y="4357694"/>
            <a:ext cx="360363" cy="360363"/>
          </a:xfrm>
          <a:prstGeom prst="ellipse">
            <a:avLst/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7" name="Oval 5"/>
          <p:cNvSpPr>
            <a:spLocks noChangeArrowheads="1"/>
          </p:cNvSpPr>
          <p:nvPr/>
        </p:nvSpPr>
        <p:spPr bwMode="auto">
          <a:xfrm>
            <a:off x="642910" y="5786454"/>
            <a:ext cx="360363" cy="360363"/>
          </a:xfrm>
          <a:prstGeom prst="ellipse">
            <a:avLst/>
          </a:prstGeom>
          <a:solidFill>
            <a:srgbClr val="008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8" name="Oval 6"/>
          <p:cNvSpPr>
            <a:spLocks noChangeArrowheads="1"/>
          </p:cNvSpPr>
          <p:nvPr/>
        </p:nvSpPr>
        <p:spPr bwMode="auto">
          <a:xfrm>
            <a:off x="1071538" y="5786454"/>
            <a:ext cx="360363" cy="360363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9" name="Oval 8"/>
          <p:cNvSpPr>
            <a:spLocks noChangeArrowheads="1"/>
          </p:cNvSpPr>
          <p:nvPr/>
        </p:nvSpPr>
        <p:spPr bwMode="auto">
          <a:xfrm>
            <a:off x="1571604" y="5786454"/>
            <a:ext cx="360363" cy="360363"/>
          </a:xfrm>
          <a:prstGeom prst="ellipse">
            <a:avLst/>
          </a:pr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0" name="Oval 9"/>
          <p:cNvSpPr>
            <a:spLocks noChangeArrowheads="1"/>
          </p:cNvSpPr>
          <p:nvPr/>
        </p:nvSpPr>
        <p:spPr bwMode="auto">
          <a:xfrm>
            <a:off x="2000232" y="5786454"/>
            <a:ext cx="360363" cy="360363"/>
          </a:xfrm>
          <a:prstGeom prst="ellipse">
            <a:avLst/>
          </a:prstGeom>
          <a:solidFill>
            <a:srgbClr val="4F81BD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1" name="Oval 7"/>
          <p:cNvSpPr>
            <a:spLocks noChangeArrowheads="1"/>
          </p:cNvSpPr>
          <p:nvPr/>
        </p:nvSpPr>
        <p:spPr bwMode="auto">
          <a:xfrm>
            <a:off x="2428860" y="5786454"/>
            <a:ext cx="360363" cy="360363"/>
          </a:xfrm>
          <a:prstGeom prst="ellipse">
            <a:avLst/>
          </a:prstGeom>
          <a:solidFill>
            <a:srgbClr val="FFC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2" name="Oval 3"/>
          <p:cNvSpPr>
            <a:spLocks noChangeArrowheads="1"/>
          </p:cNvSpPr>
          <p:nvPr/>
        </p:nvSpPr>
        <p:spPr bwMode="auto">
          <a:xfrm>
            <a:off x="3140067" y="5786454"/>
            <a:ext cx="360363" cy="360363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5" name="Oval 2"/>
          <p:cNvSpPr>
            <a:spLocks noChangeArrowheads="1"/>
          </p:cNvSpPr>
          <p:nvPr/>
        </p:nvSpPr>
        <p:spPr bwMode="auto">
          <a:xfrm>
            <a:off x="3568695" y="5786454"/>
            <a:ext cx="360363" cy="360363"/>
          </a:xfrm>
          <a:prstGeom prst="ellipse">
            <a:avLst/>
          </a:prstGeom>
          <a:solidFill>
            <a:srgbClr val="FF33CC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6" name="Oval 4"/>
          <p:cNvSpPr>
            <a:spLocks noChangeArrowheads="1"/>
          </p:cNvSpPr>
          <p:nvPr/>
        </p:nvSpPr>
        <p:spPr bwMode="auto">
          <a:xfrm>
            <a:off x="3997323" y="5786454"/>
            <a:ext cx="360363" cy="360363"/>
          </a:xfrm>
          <a:prstGeom prst="ellipse">
            <a:avLst/>
          </a:prstGeom>
          <a:solidFill>
            <a:srgbClr val="7030A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7" name="Oval 7"/>
          <p:cNvSpPr>
            <a:spLocks noChangeArrowheads="1"/>
          </p:cNvSpPr>
          <p:nvPr/>
        </p:nvSpPr>
        <p:spPr bwMode="auto">
          <a:xfrm>
            <a:off x="4425951" y="5786454"/>
            <a:ext cx="360363" cy="360363"/>
          </a:xfrm>
          <a:prstGeom prst="ellipse">
            <a:avLst/>
          </a:prstGeom>
          <a:solidFill>
            <a:srgbClr val="FFC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8" name="Oval 3"/>
          <p:cNvSpPr>
            <a:spLocks noChangeArrowheads="1"/>
          </p:cNvSpPr>
          <p:nvPr/>
        </p:nvSpPr>
        <p:spPr bwMode="auto">
          <a:xfrm>
            <a:off x="5068893" y="5786454"/>
            <a:ext cx="360363" cy="360363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9" name="Oval 7"/>
          <p:cNvSpPr>
            <a:spLocks noChangeArrowheads="1"/>
          </p:cNvSpPr>
          <p:nvPr/>
        </p:nvSpPr>
        <p:spPr bwMode="auto">
          <a:xfrm>
            <a:off x="5497521" y="5786454"/>
            <a:ext cx="360363" cy="360363"/>
          </a:xfrm>
          <a:prstGeom prst="ellipse">
            <a:avLst/>
          </a:prstGeom>
          <a:solidFill>
            <a:srgbClr val="FFC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0" name="Oval 10"/>
          <p:cNvSpPr>
            <a:spLocks noChangeArrowheads="1"/>
          </p:cNvSpPr>
          <p:nvPr/>
        </p:nvSpPr>
        <p:spPr bwMode="auto">
          <a:xfrm>
            <a:off x="6215074" y="5786454"/>
            <a:ext cx="360363" cy="3603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1" name="Oval 9"/>
          <p:cNvSpPr>
            <a:spLocks noChangeArrowheads="1"/>
          </p:cNvSpPr>
          <p:nvPr/>
        </p:nvSpPr>
        <p:spPr bwMode="auto">
          <a:xfrm>
            <a:off x="6715140" y="5786454"/>
            <a:ext cx="360363" cy="360363"/>
          </a:xfrm>
          <a:prstGeom prst="ellipse">
            <a:avLst/>
          </a:prstGeom>
          <a:solidFill>
            <a:srgbClr val="4F81BD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3" name="Oval 2"/>
          <p:cNvSpPr>
            <a:spLocks noChangeArrowheads="1"/>
          </p:cNvSpPr>
          <p:nvPr/>
        </p:nvSpPr>
        <p:spPr bwMode="auto">
          <a:xfrm>
            <a:off x="7143768" y="5786454"/>
            <a:ext cx="360363" cy="360363"/>
          </a:xfrm>
          <a:prstGeom prst="ellipse">
            <a:avLst/>
          </a:prstGeom>
          <a:solidFill>
            <a:srgbClr val="FF33CC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4" name="Oval 11"/>
          <p:cNvSpPr>
            <a:spLocks noChangeArrowheads="1"/>
          </p:cNvSpPr>
          <p:nvPr/>
        </p:nvSpPr>
        <p:spPr bwMode="auto">
          <a:xfrm>
            <a:off x="7572396" y="5786454"/>
            <a:ext cx="360363" cy="360363"/>
          </a:xfrm>
          <a:prstGeom prst="ellipse">
            <a:avLst/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5" name="Oval 7"/>
          <p:cNvSpPr>
            <a:spLocks noChangeArrowheads="1"/>
          </p:cNvSpPr>
          <p:nvPr/>
        </p:nvSpPr>
        <p:spPr bwMode="auto">
          <a:xfrm>
            <a:off x="8001024" y="5786454"/>
            <a:ext cx="360363" cy="360363"/>
          </a:xfrm>
          <a:prstGeom prst="ellipse">
            <a:avLst/>
          </a:prstGeom>
          <a:solidFill>
            <a:srgbClr val="FFC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Recherche: base de données - chapelle Notre-Dame de l'Immaculée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357166"/>
            <a:ext cx="7072362" cy="5340787"/>
          </a:xfrm>
          <a:prstGeom prst="rect">
            <a:avLst/>
          </a:prstGeom>
          <a:noFill/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643042" y="5643578"/>
            <a:ext cx="5715040" cy="714357"/>
          </a:xfrm>
          <a:prstGeom prst="rect">
            <a:avLst/>
          </a:prstGeom>
          <a:solidFill>
            <a:srgbClr val="33CCCC"/>
          </a:solidFill>
          <a:ln w="25400">
            <a:solidFill>
              <a:srgbClr val="000000"/>
            </a:solidFill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Berlin Sans FB Demi" pitchFamily="34" charset="0"/>
                <a:ea typeface="+mj-ea"/>
                <a:cs typeface="+mj-cs"/>
              </a:rPr>
              <a:t>Sanctuaire </a:t>
            </a:r>
            <a:r>
              <a:rPr lang="fr-FR" sz="4800" kern="0" dirty="0" smtClean="0">
                <a:solidFill>
                  <a:schemeClr val="tx2"/>
                </a:solidFill>
                <a:latin typeface="Berlin Sans FB Demi" pitchFamily="34" charset="0"/>
                <a:ea typeface="+mj-ea"/>
                <a:cs typeface="+mj-cs"/>
              </a:rPr>
              <a:t>3</a:t>
            </a:r>
            <a:endParaRPr kumimoji="0" lang="fr-FR" sz="48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Berlin Sans FB Dem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0" y="2143116"/>
            <a:ext cx="9144000" cy="4139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4000" b="1" dirty="0" smtClean="0">
                <a:latin typeface="Comic Sans MS" pitchFamily="66" charset="0"/>
              </a:rPr>
              <a:t>Utilisez l’alphabet suivant pour découvrir le nom de ce sanctuaire</a:t>
            </a:r>
          </a:p>
          <a:p>
            <a:pPr algn="ctr">
              <a:spcBef>
                <a:spcPct val="50000"/>
              </a:spcBef>
            </a:pPr>
            <a:endParaRPr lang="fr-FR" sz="4000" b="1" dirty="0" smtClean="0">
              <a:latin typeface="Comic Sans MS" pitchFamily="66" charset="0"/>
            </a:endParaRPr>
          </a:p>
          <a:p>
            <a:pPr algn="ctr">
              <a:spcBef>
                <a:spcPct val="50000"/>
              </a:spcBef>
            </a:pPr>
            <a:endParaRPr lang="fr-FR" sz="3200" b="1" dirty="0" smtClean="0">
              <a:latin typeface="Wingdings" pitchFamily="2" charset="2"/>
            </a:endParaRPr>
          </a:p>
          <a:p>
            <a:pPr algn="ctr">
              <a:spcBef>
                <a:spcPct val="50000"/>
              </a:spcBef>
            </a:pPr>
            <a:endParaRPr lang="fr-FR" sz="1800" b="1" dirty="0" smtClean="0">
              <a:latin typeface="Wingdings" pitchFamily="2" charset="2"/>
            </a:endParaRPr>
          </a:p>
          <a:p>
            <a:pPr algn="ctr">
              <a:spcBef>
                <a:spcPct val="50000"/>
              </a:spcBef>
            </a:pPr>
            <a:r>
              <a:rPr lang="fr-FR" sz="3200" b="1" dirty="0" smtClean="0">
                <a:latin typeface="Wingdings" pitchFamily="2" charset="2"/>
              </a:rPr>
              <a:t>NOTRE DAME DE LA ROTONDE</a:t>
            </a: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0" y="714356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4800" dirty="0" smtClean="0">
                <a:solidFill>
                  <a:srgbClr val="FF0000"/>
                </a:solidFill>
                <a:latin typeface="Berlin Sans FB Demi" pitchFamily="34" charset="0"/>
              </a:rPr>
              <a:t>Ce sanctuaire a une forme ronde</a:t>
            </a:r>
            <a:endParaRPr lang="fr-FR" sz="4800" dirty="0">
              <a:solidFill>
                <a:srgbClr val="FF0000"/>
              </a:solidFill>
              <a:latin typeface="Berlin Sans FB Demi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0" y="0"/>
            <a:ext cx="2214578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F8F8F8"/>
                </a:solidFill>
                <a:latin typeface="Segoe UI Black" pitchFamily="34" charset="0"/>
                <a:ea typeface="Segoe UI Black" pitchFamily="34" charset="0"/>
              </a:rPr>
              <a:t>INDICE  1</a:t>
            </a:r>
            <a:endParaRPr lang="fr-FR" dirty="0">
              <a:solidFill>
                <a:srgbClr val="F8F8F8"/>
              </a:solidFill>
              <a:latin typeface="Segoe UI Black" pitchFamily="34" charset="0"/>
              <a:ea typeface="Segoe UI Black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0" y="1643050"/>
            <a:ext cx="2214578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F8F8F8"/>
                </a:solidFill>
                <a:latin typeface="Segoe UI Black" pitchFamily="34" charset="0"/>
                <a:ea typeface="Segoe UI Black" pitchFamily="34" charset="0"/>
              </a:rPr>
              <a:t>INDICE  2</a:t>
            </a:r>
            <a:endParaRPr lang="fr-FR" dirty="0">
              <a:solidFill>
                <a:srgbClr val="F8F8F8"/>
              </a:solidFill>
              <a:latin typeface="Segoe UI Black" pitchFamily="34" charset="0"/>
              <a:ea typeface="Segoe UI Black" pitchFamily="34" charset="0"/>
            </a:endParaRPr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500034" y="3500438"/>
          <a:ext cx="8215376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1952"/>
                <a:gridCol w="631952"/>
                <a:gridCol w="631952"/>
                <a:gridCol w="631952"/>
                <a:gridCol w="631952"/>
                <a:gridCol w="631952"/>
                <a:gridCol w="631952"/>
                <a:gridCol w="631952"/>
                <a:gridCol w="631952"/>
                <a:gridCol w="631952"/>
                <a:gridCol w="631952"/>
                <a:gridCol w="631952"/>
                <a:gridCol w="631952"/>
              </a:tblGrid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A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B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C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D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E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F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G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H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I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J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K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L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M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A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B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C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D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E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F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G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H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I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J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K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L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M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N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O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P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Q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R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S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T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U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V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W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X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Y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Z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N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O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P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Q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R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S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T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U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V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W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X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Y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Z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Fichier:Notre Dame de Mespel - 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28"/>
            <a:ext cx="8133765" cy="5429288"/>
          </a:xfrm>
          <a:prstGeom prst="rect">
            <a:avLst/>
          </a:prstGeom>
          <a:noFill/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643042" y="5857892"/>
            <a:ext cx="5715040" cy="714357"/>
          </a:xfrm>
          <a:prstGeom prst="rect">
            <a:avLst/>
          </a:prstGeom>
          <a:solidFill>
            <a:srgbClr val="33CCCC"/>
          </a:solidFill>
          <a:ln w="25400">
            <a:solidFill>
              <a:srgbClr val="000000"/>
            </a:solidFill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Berlin Sans FB Demi" pitchFamily="34" charset="0"/>
                <a:ea typeface="+mj-ea"/>
                <a:cs typeface="+mj-cs"/>
              </a:rPr>
              <a:t>Sanctuaire 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0" y="3286124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4000" b="1" dirty="0" smtClean="0">
                <a:latin typeface="Comic Sans MS" pitchFamily="66" charset="0"/>
              </a:rPr>
              <a:t>Résoudre le rébus suivant pour trouver le nom de ce sanctuaire</a:t>
            </a: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0" y="500042"/>
            <a:ext cx="91440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6000" dirty="0" smtClean="0">
                <a:solidFill>
                  <a:srgbClr val="FF0000"/>
                </a:solidFill>
                <a:latin typeface="Berlin Sans FB Demi" pitchFamily="34" charset="0"/>
              </a:rPr>
              <a:t>Ce site est situé à la lisière de la forêt de la </a:t>
            </a:r>
            <a:r>
              <a:rPr lang="fr-FR" sz="6000" dirty="0" err="1" smtClean="0">
                <a:solidFill>
                  <a:srgbClr val="FF0000"/>
                </a:solidFill>
                <a:latin typeface="Berlin Sans FB Demi" pitchFamily="34" charset="0"/>
              </a:rPr>
              <a:t>Grésigne</a:t>
            </a:r>
            <a:endParaRPr lang="fr-FR" sz="6000" dirty="0">
              <a:solidFill>
                <a:srgbClr val="FF0000"/>
              </a:solidFill>
              <a:latin typeface="Berlin Sans FB Demi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0" y="0"/>
            <a:ext cx="2214578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F8F8F8"/>
                </a:solidFill>
                <a:latin typeface="Segoe UI Black" pitchFamily="34" charset="0"/>
                <a:ea typeface="Segoe UI Black" pitchFamily="34" charset="0"/>
              </a:rPr>
              <a:t>INDICE  1</a:t>
            </a:r>
            <a:endParaRPr lang="fr-FR" dirty="0">
              <a:solidFill>
                <a:srgbClr val="F8F8F8"/>
              </a:solidFill>
              <a:latin typeface="Segoe UI Black" pitchFamily="34" charset="0"/>
              <a:ea typeface="Segoe UI Black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0" y="2500306"/>
            <a:ext cx="2214578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F8F8F8"/>
                </a:solidFill>
                <a:latin typeface="Segoe UI Black" pitchFamily="34" charset="0"/>
                <a:ea typeface="Segoe UI Black" pitchFamily="34" charset="0"/>
              </a:rPr>
              <a:t>INDICE  2</a:t>
            </a:r>
            <a:endParaRPr lang="fr-FR" dirty="0">
              <a:solidFill>
                <a:srgbClr val="F8F8F8"/>
              </a:solidFill>
              <a:latin typeface="Segoe UI Black" pitchFamily="34" charset="0"/>
              <a:ea typeface="Segoe UI Black" pitchFamily="34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4929198"/>
            <a:ext cx="8315325" cy="146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Lavaur, Notre-Dame du Pech (ou de Consolation) - Diocèse d'Alb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8596777" cy="5072098"/>
          </a:xfrm>
          <a:prstGeom prst="rect">
            <a:avLst/>
          </a:prstGeom>
          <a:noFill/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643042" y="5857892"/>
            <a:ext cx="5715040" cy="714357"/>
          </a:xfrm>
          <a:prstGeom prst="rect">
            <a:avLst/>
          </a:prstGeom>
          <a:solidFill>
            <a:srgbClr val="33CCCC"/>
          </a:solidFill>
          <a:ln w="25400">
            <a:solidFill>
              <a:srgbClr val="000000"/>
            </a:solidFill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Berlin Sans FB Demi" pitchFamily="34" charset="0"/>
                <a:ea typeface="+mj-ea"/>
                <a:cs typeface="+mj-cs"/>
              </a:rPr>
              <a:t>Sanctuaire </a:t>
            </a:r>
            <a:r>
              <a:rPr lang="fr-FR" sz="4800" kern="0" dirty="0" smtClean="0">
                <a:solidFill>
                  <a:schemeClr val="tx2"/>
                </a:solidFill>
                <a:latin typeface="Berlin Sans FB Demi" pitchFamily="34" charset="0"/>
                <a:ea typeface="+mj-ea"/>
                <a:cs typeface="+mj-cs"/>
              </a:rPr>
              <a:t>5</a:t>
            </a:r>
            <a:endParaRPr kumimoji="0" lang="fr-FR" sz="48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Berlin Sans FB Dem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0" y="3357562"/>
            <a:ext cx="91440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4000" b="1" dirty="0" smtClean="0">
                <a:latin typeface="Comic Sans MS" pitchFamily="66" charset="0"/>
              </a:rPr>
              <a:t>Les lettres sont à l’envers…. Tournez-les pour retrouver le nom de ce sanctuaire</a:t>
            </a: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0" y="428604"/>
            <a:ext cx="91440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6600" dirty="0" smtClean="0">
                <a:solidFill>
                  <a:srgbClr val="FF0000"/>
                </a:solidFill>
                <a:latin typeface="Berlin Sans FB Demi" pitchFamily="34" charset="0"/>
              </a:rPr>
              <a:t>Mon église surplombe la plaine de Lavaur</a:t>
            </a:r>
            <a:endParaRPr lang="fr-FR" sz="6600" dirty="0">
              <a:solidFill>
                <a:srgbClr val="FF0000"/>
              </a:solidFill>
              <a:latin typeface="Berlin Sans FB Demi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0" y="0"/>
            <a:ext cx="2214578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F8F8F8"/>
                </a:solidFill>
                <a:latin typeface="Segoe UI Black" pitchFamily="34" charset="0"/>
                <a:ea typeface="Segoe UI Black" pitchFamily="34" charset="0"/>
              </a:rPr>
              <a:t>INDICE  1</a:t>
            </a:r>
            <a:endParaRPr lang="fr-FR" dirty="0">
              <a:solidFill>
                <a:srgbClr val="F8F8F8"/>
              </a:solidFill>
              <a:latin typeface="Segoe UI Black" pitchFamily="34" charset="0"/>
              <a:ea typeface="Segoe UI Black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0" y="2786058"/>
            <a:ext cx="2214578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F8F8F8"/>
                </a:solidFill>
                <a:latin typeface="Segoe UI Black" pitchFamily="34" charset="0"/>
                <a:ea typeface="Segoe UI Black" pitchFamily="34" charset="0"/>
              </a:rPr>
              <a:t>INDICE  2</a:t>
            </a:r>
            <a:endParaRPr lang="fr-FR" dirty="0">
              <a:solidFill>
                <a:srgbClr val="F8F8F8"/>
              </a:solidFill>
              <a:latin typeface="Segoe UI Black" pitchFamily="34" charset="0"/>
              <a:ea typeface="Segoe UI Black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714348" y="5643578"/>
            <a:ext cx="72152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 smtClean="0">
                <a:latin typeface="Berlin Sans FB Demi" pitchFamily="34" charset="0"/>
              </a:rPr>
              <a:t>HCEP UD EMAD ERTON</a:t>
            </a:r>
            <a:endParaRPr lang="fr-FR" sz="4800" dirty="0">
              <a:latin typeface="Berlin Sans FB Dem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ND Sanguino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28"/>
            <a:ext cx="8106658" cy="6215106"/>
          </a:xfrm>
          <a:prstGeom prst="rect">
            <a:avLst/>
          </a:prstGeom>
          <a:noFill/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643042" y="5857892"/>
            <a:ext cx="5715040" cy="714357"/>
          </a:xfrm>
          <a:prstGeom prst="rect">
            <a:avLst/>
          </a:prstGeom>
          <a:solidFill>
            <a:srgbClr val="33CCCC"/>
          </a:solidFill>
          <a:ln w="25400">
            <a:solidFill>
              <a:srgbClr val="000000"/>
            </a:solidFill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Berlin Sans FB Demi" pitchFamily="34" charset="0"/>
                <a:ea typeface="+mj-ea"/>
                <a:cs typeface="+mj-cs"/>
              </a:rPr>
              <a:t>Sanctuaire </a:t>
            </a:r>
            <a:r>
              <a:rPr lang="fr-FR" sz="4800" kern="0" dirty="0" smtClean="0">
                <a:solidFill>
                  <a:schemeClr val="tx2"/>
                </a:solidFill>
                <a:latin typeface="Berlin Sans FB Demi" pitchFamily="34" charset="0"/>
                <a:ea typeface="+mj-ea"/>
                <a:cs typeface="+mj-cs"/>
              </a:rPr>
              <a:t>6</a:t>
            </a:r>
            <a:endParaRPr kumimoji="0" lang="fr-FR" sz="48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Berlin Sans FB Dem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0" y="2887682"/>
            <a:ext cx="9144000" cy="3462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3800" b="1" dirty="0" smtClean="0">
                <a:latin typeface="Comic Sans MS" pitchFamily="66" charset="0"/>
              </a:rPr>
              <a:t>Remplacez les nombres par des lettres : 1 par A, 2 par B…. et vous trouverez le nom de ce sanctuaire</a:t>
            </a:r>
          </a:p>
          <a:p>
            <a:pPr algn="ctr">
              <a:spcBef>
                <a:spcPct val="50000"/>
              </a:spcBef>
            </a:pPr>
            <a:r>
              <a:rPr lang="fr-FR" sz="4200" b="1" dirty="0" smtClean="0">
                <a:latin typeface="Comic Sans MS" pitchFamily="66" charset="0"/>
              </a:rPr>
              <a:t>14/15/20/18/5 – 4/1/13/5 – 4/5 19/1/14/7/21/9/14/15/21</a:t>
            </a:r>
            <a:endParaRPr lang="fr-FR" sz="4200" b="1" dirty="0">
              <a:latin typeface="Comic Sans MS" pitchFamily="66" charset="0"/>
            </a:endParaRP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0" y="285728"/>
            <a:ext cx="9144000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5400" dirty="0" smtClean="0">
                <a:solidFill>
                  <a:srgbClr val="FF0000"/>
                </a:solidFill>
                <a:latin typeface="Berlin Sans FB Demi" pitchFamily="34" charset="0"/>
              </a:rPr>
              <a:t>Mon sanctuaire est probablement le plus ancien du Tarn</a:t>
            </a:r>
            <a:endParaRPr lang="fr-FR" sz="5400" dirty="0">
              <a:solidFill>
                <a:srgbClr val="FF0000"/>
              </a:solidFill>
              <a:latin typeface="Berlin Sans FB Demi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0" y="0"/>
            <a:ext cx="2214578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F8F8F8"/>
                </a:solidFill>
                <a:latin typeface="Segoe UI Black" pitchFamily="34" charset="0"/>
                <a:ea typeface="Segoe UI Black" pitchFamily="34" charset="0"/>
              </a:rPr>
              <a:t>INDICE  1</a:t>
            </a:r>
            <a:endParaRPr lang="fr-FR" dirty="0">
              <a:solidFill>
                <a:srgbClr val="F8F8F8"/>
              </a:solidFill>
              <a:latin typeface="Segoe UI Black" pitchFamily="34" charset="0"/>
              <a:ea typeface="Segoe UI Black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0" y="2428868"/>
            <a:ext cx="2214578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F8F8F8"/>
                </a:solidFill>
                <a:latin typeface="Segoe UI Black" pitchFamily="34" charset="0"/>
                <a:ea typeface="Segoe UI Black" pitchFamily="34" charset="0"/>
              </a:rPr>
              <a:t>INDICE  2</a:t>
            </a:r>
            <a:endParaRPr lang="fr-FR" dirty="0">
              <a:solidFill>
                <a:srgbClr val="F8F8F8"/>
              </a:solidFill>
              <a:latin typeface="Segoe UI Black" pitchFamily="34" charset="0"/>
              <a:ea typeface="Segoe UI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Notre-Dame de La Garde - Diocèse d'Alb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290"/>
            <a:ext cx="8559876" cy="6429420"/>
          </a:xfrm>
          <a:prstGeom prst="rect">
            <a:avLst/>
          </a:prstGeom>
          <a:noFill/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643042" y="5857892"/>
            <a:ext cx="5715040" cy="714357"/>
          </a:xfrm>
          <a:prstGeom prst="rect">
            <a:avLst/>
          </a:prstGeom>
          <a:solidFill>
            <a:srgbClr val="33CCCC"/>
          </a:solidFill>
          <a:ln w="25400">
            <a:solidFill>
              <a:srgbClr val="000000"/>
            </a:solidFill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Berlin Sans FB Demi" pitchFamily="34" charset="0"/>
                <a:ea typeface="+mj-ea"/>
                <a:cs typeface="+mj-cs"/>
              </a:rPr>
              <a:t>Sanctuaire </a:t>
            </a:r>
            <a:r>
              <a:rPr lang="fr-FR" sz="4800" kern="0" dirty="0" smtClean="0">
                <a:solidFill>
                  <a:schemeClr val="tx2"/>
                </a:solidFill>
                <a:latin typeface="Berlin Sans FB Demi" pitchFamily="34" charset="0"/>
                <a:ea typeface="+mj-ea"/>
                <a:cs typeface="+mj-cs"/>
              </a:rPr>
              <a:t>7</a:t>
            </a:r>
            <a:endParaRPr kumimoji="0" lang="fr-FR" sz="48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Berlin Sans FB Dem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0" y="2887682"/>
            <a:ext cx="914400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4000" b="1" dirty="0" smtClean="0">
                <a:latin typeface="Comic Sans MS" pitchFamily="66" charset="0"/>
              </a:rPr>
              <a:t>Utilisez le code couleur pour retrouver le nom de ce sanctuaire</a:t>
            </a:r>
          </a:p>
          <a:p>
            <a:pPr algn="ctr">
              <a:spcBef>
                <a:spcPct val="50000"/>
              </a:spcBef>
            </a:pPr>
            <a:endParaRPr lang="fr-FR" sz="2800" b="1" dirty="0" smtClean="0">
              <a:latin typeface="Comic Sans MS" pitchFamily="66" charset="0"/>
            </a:endParaRPr>
          </a:p>
          <a:p>
            <a:pPr algn="ctr">
              <a:spcBef>
                <a:spcPts val="0"/>
              </a:spcBef>
            </a:pPr>
            <a:r>
              <a:rPr lang="fr-FR" sz="4400" b="1" dirty="0" smtClean="0">
                <a:latin typeface="Berlin Sans FB Demi" pitchFamily="34" charset="0"/>
                <a:ea typeface="Hobo" pitchFamily="2" charset="0"/>
                <a:cs typeface="Arial" pitchFamily="34" charset="0"/>
              </a:rPr>
              <a:t>A N O E T R G C D M L</a:t>
            </a:r>
          </a:p>
          <a:p>
            <a:pPr algn="ctr">
              <a:spcBef>
                <a:spcPts val="0"/>
              </a:spcBef>
            </a:pPr>
            <a:endParaRPr lang="fr-FR" sz="4400" b="1" dirty="0" smtClean="0">
              <a:latin typeface="Berlin Sans FB Demi" pitchFamily="34" charset="0"/>
              <a:ea typeface="Hobo" pitchFamily="2" charset="0"/>
              <a:cs typeface="Arial" pitchFamily="34" charset="0"/>
            </a:endParaRPr>
          </a:p>
          <a:p>
            <a:pPr algn="ctr">
              <a:spcBef>
                <a:spcPts val="0"/>
              </a:spcBef>
            </a:pPr>
            <a:endParaRPr lang="fr-FR" sz="4400" b="1" dirty="0" smtClean="0">
              <a:latin typeface="Berlin Sans FB Demi" pitchFamily="34" charset="0"/>
              <a:ea typeface="Hobo" pitchFamily="2" charset="0"/>
              <a:cs typeface="Arial" pitchFamily="34" charset="0"/>
            </a:endParaRPr>
          </a:p>
          <a:p>
            <a:pPr algn="ctr">
              <a:spcBef>
                <a:spcPct val="50000"/>
              </a:spcBef>
            </a:pPr>
            <a:endParaRPr lang="fr-FR" sz="4400" b="1" dirty="0">
              <a:latin typeface="Comic Sans MS" pitchFamily="66" charset="0"/>
            </a:endParaRP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0" y="428604"/>
            <a:ext cx="91440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6000" dirty="0" smtClean="0">
                <a:solidFill>
                  <a:srgbClr val="FF0000"/>
                </a:solidFill>
                <a:latin typeface="Berlin Sans FB Demi" pitchFamily="34" charset="0"/>
              </a:rPr>
              <a:t>Le nom de ce sanctuaire désigne une tour de guet</a:t>
            </a:r>
            <a:endParaRPr lang="fr-FR" sz="6000" dirty="0">
              <a:solidFill>
                <a:srgbClr val="FF0000"/>
              </a:solidFill>
              <a:latin typeface="Berlin Sans FB Demi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0" y="0"/>
            <a:ext cx="2214578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F8F8F8"/>
                </a:solidFill>
                <a:latin typeface="Segoe UI Black" pitchFamily="34" charset="0"/>
                <a:ea typeface="Segoe UI Black" pitchFamily="34" charset="0"/>
              </a:rPr>
              <a:t>INDICE  1</a:t>
            </a:r>
            <a:endParaRPr lang="fr-FR" dirty="0">
              <a:solidFill>
                <a:srgbClr val="F8F8F8"/>
              </a:solidFill>
              <a:latin typeface="Segoe UI Black" pitchFamily="34" charset="0"/>
              <a:ea typeface="Segoe UI Black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0" y="2428868"/>
            <a:ext cx="2214578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F8F8F8"/>
                </a:solidFill>
                <a:latin typeface="Segoe UI Black" pitchFamily="34" charset="0"/>
                <a:ea typeface="Segoe UI Black" pitchFamily="34" charset="0"/>
              </a:rPr>
              <a:t>INDICE  2</a:t>
            </a:r>
            <a:endParaRPr lang="fr-FR" dirty="0">
              <a:solidFill>
                <a:srgbClr val="F8F8F8"/>
              </a:solidFill>
              <a:latin typeface="Segoe UI Black" pitchFamily="34" charset="0"/>
              <a:ea typeface="Segoe UI Black" pitchFamily="34" charset="0"/>
            </a:endParaRPr>
          </a:p>
        </p:txBody>
      </p:sp>
      <p:sp>
        <p:nvSpPr>
          <p:cNvPr id="1026" name="Oval 2"/>
          <p:cNvSpPr>
            <a:spLocks noChangeArrowheads="1"/>
          </p:cNvSpPr>
          <p:nvPr/>
        </p:nvSpPr>
        <p:spPr bwMode="auto">
          <a:xfrm>
            <a:off x="1785918" y="4357694"/>
            <a:ext cx="360363" cy="360363"/>
          </a:xfrm>
          <a:prstGeom prst="ellipse">
            <a:avLst/>
          </a:prstGeom>
          <a:solidFill>
            <a:srgbClr val="FF33CC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7" name="Oval 3"/>
          <p:cNvSpPr>
            <a:spLocks noChangeArrowheads="1"/>
          </p:cNvSpPr>
          <p:nvPr/>
        </p:nvSpPr>
        <p:spPr bwMode="auto">
          <a:xfrm>
            <a:off x="5929322" y="4357694"/>
            <a:ext cx="360363" cy="360363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8" name="Oval 4"/>
          <p:cNvSpPr>
            <a:spLocks noChangeArrowheads="1"/>
          </p:cNvSpPr>
          <p:nvPr/>
        </p:nvSpPr>
        <p:spPr bwMode="auto">
          <a:xfrm>
            <a:off x="6472234" y="4348169"/>
            <a:ext cx="360363" cy="360363"/>
          </a:xfrm>
          <a:prstGeom prst="ellipse">
            <a:avLst/>
          </a:prstGeom>
          <a:solidFill>
            <a:srgbClr val="7030A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9" name="Oval 5"/>
          <p:cNvSpPr>
            <a:spLocks noChangeArrowheads="1"/>
          </p:cNvSpPr>
          <p:nvPr/>
        </p:nvSpPr>
        <p:spPr bwMode="auto">
          <a:xfrm>
            <a:off x="2357422" y="4357694"/>
            <a:ext cx="360363" cy="360363"/>
          </a:xfrm>
          <a:prstGeom prst="ellipse">
            <a:avLst/>
          </a:prstGeom>
          <a:solidFill>
            <a:srgbClr val="008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30" name="Oval 6"/>
          <p:cNvSpPr>
            <a:spLocks noChangeArrowheads="1"/>
          </p:cNvSpPr>
          <p:nvPr/>
        </p:nvSpPr>
        <p:spPr bwMode="auto">
          <a:xfrm>
            <a:off x="2928926" y="4357694"/>
            <a:ext cx="360363" cy="360363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31" name="Oval 7"/>
          <p:cNvSpPr>
            <a:spLocks noChangeArrowheads="1"/>
          </p:cNvSpPr>
          <p:nvPr/>
        </p:nvSpPr>
        <p:spPr bwMode="auto">
          <a:xfrm>
            <a:off x="3428992" y="4357694"/>
            <a:ext cx="360363" cy="360363"/>
          </a:xfrm>
          <a:prstGeom prst="ellipse">
            <a:avLst/>
          </a:prstGeom>
          <a:solidFill>
            <a:srgbClr val="FFC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32" name="Oval 8"/>
          <p:cNvSpPr>
            <a:spLocks noChangeArrowheads="1"/>
          </p:cNvSpPr>
          <p:nvPr/>
        </p:nvSpPr>
        <p:spPr bwMode="auto">
          <a:xfrm>
            <a:off x="3857620" y="4357694"/>
            <a:ext cx="360363" cy="360363"/>
          </a:xfrm>
          <a:prstGeom prst="ellipse">
            <a:avLst/>
          </a:pr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33" name="Oval 9"/>
          <p:cNvSpPr>
            <a:spLocks noChangeArrowheads="1"/>
          </p:cNvSpPr>
          <p:nvPr/>
        </p:nvSpPr>
        <p:spPr bwMode="auto">
          <a:xfrm>
            <a:off x="4357686" y="4357694"/>
            <a:ext cx="360363" cy="360363"/>
          </a:xfrm>
          <a:prstGeom prst="ellipse">
            <a:avLst/>
          </a:prstGeom>
          <a:solidFill>
            <a:srgbClr val="4F81BD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34" name="Oval 10"/>
          <p:cNvSpPr>
            <a:spLocks noChangeArrowheads="1"/>
          </p:cNvSpPr>
          <p:nvPr/>
        </p:nvSpPr>
        <p:spPr bwMode="auto">
          <a:xfrm>
            <a:off x="4857752" y="4357694"/>
            <a:ext cx="360363" cy="3603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35" name="Oval 11"/>
          <p:cNvSpPr>
            <a:spLocks noChangeArrowheads="1"/>
          </p:cNvSpPr>
          <p:nvPr/>
        </p:nvSpPr>
        <p:spPr bwMode="auto">
          <a:xfrm>
            <a:off x="5429256" y="4357694"/>
            <a:ext cx="360363" cy="360363"/>
          </a:xfrm>
          <a:prstGeom prst="ellipse">
            <a:avLst/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6" name="Oval 4"/>
          <p:cNvSpPr>
            <a:spLocks noChangeArrowheads="1"/>
          </p:cNvSpPr>
          <p:nvPr/>
        </p:nvSpPr>
        <p:spPr bwMode="auto">
          <a:xfrm>
            <a:off x="6929454" y="4357694"/>
            <a:ext cx="360363" cy="360363"/>
          </a:xfrm>
          <a:prstGeom prst="ellipse">
            <a:avLst/>
          </a:prstGeom>
          <a:solidFill>
            <a:srgbClr val="8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7" name="Oval 5"/>
          <p:cNvSpPr>
            <a:spLocks noChangeArrowheads="1"/>
          </p:cNvSpPr>
          <p:nvPr/>
        </p:nvSpPr>
        <p:spPr bwMode="auto">
          <a:xfrm>
            <a:off x="285720" y="5786454"/>
            <a:ext cx="360363" cy="360363"/>
          </a:xfrm>
          <a:prstGeom prst="ellipse">
            <a:avLst/>
          </a:prstGeom>
          <a:solidFill>
            <a:srgbClr val="008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8" name="Oval 6"/>
          <p:cNvSpPr>
            <a:spLocks noChangeArrowheads="1"/>
          </p:cNvSpPr>
          <p:nvPr/>
        </p:nvSpPr>
        <p:spPr bwMode="auto">
          <a:xfrm>
            <a:off x="714348" y="5786454"/>
            <a:ext cx="360363" cy="360363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9" name="Oval 8"/>
          <p:cNvSpPr>
            <a:spLocks noChangeArrowheads="1"/>
          </p:cNvSpPr>
          <p:nvPr/>
        </p:nvSpPr>
        <p:spPr bwMode="auto">
          <a:xfrm>
            <a:off x="1139803" y="5786454"/>
            <a:ext cx="360363" cy="360363"/>
          </a:xfrm>
          <a:prstGeom prst="ellipse">
            <a:avLst/>
          </a:pr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0" name="Oval 9"/>
          <p:cNvSpPr>
            <a:spLocks noChangeArrowheads="1"/>
          </p:cNvSpPr>
          <p:nvPr/>
        </p:nvSpPr>
        <p:spPr bwMode="auto">
          <a:xfrm>
            <a:off x="1568431" y="5786454"/>
            <a:ext cx="360363" cy="360363"/>
          </a:xfrm>
          <a:prstGeom prst="ellipse">
            <a:avLst/>
          </a:prstGeom>
          <a:solidFill>
            <a:srgbClr val="4F81BD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1" name="Oval 7"/>
          <p:cNvSpPr>
            <a:spLocks noChangeArrowheads="1"/>
          </p:cNvSpPr>
          <p:nvPr/>
        </p:nvSpPr>
        <p:spPr bwMode="auto">
          <a:xfrm>
            <a:off x="1997059" y="5786454"/>
            <a:ext cx="360363" cy="360363"/>
          </a:xfrm>
          <a:prstGeom prst="ellipse">
            <a:avLst/>
          </a:prstGeom>
          <a:solidFill>
            <a:srgbClr val="FFC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2" name="Oval 3"/>
          <p:cNvSpPr>
            <a:spLocks noChangeArrowheads="1"/>
          </p:cNvSpPr>
          <p:nvPr/>
        </p:nvSpPr>
        <p:spPr bwMode="auto">
          <a:xfrm>
            <a:off x="2643174" y="5786454"/>
            <a:ext cx="360363" cy="360363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5" name="Oval 2"/>
          <p:cNvSpPr>
            <a:spLocks noChangeArrowheads="1"/>
          </p:cNvSpPr>
          <p:nvPr/>
        </p:nvSpPr>
        <p:spPr bwMode="auto">
          <a:xfrm>
            <a:off x="3071802" y="5786454"/>
            <a:ext cx="360363" cy="360363"/>
          </a:xfrm>
          <a:prstGeom prst="ellipse">
            <a:avLst/>
          </a:prstGeom>
          <a:solidFill>
            <a:srgbClr val="FF33CC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6" name="Oval 4"/>
          <p:cNvSpPr>
            <a:spLocks noChangeArrowheads="1"/>
          </p:cNvSpPr>
          <p:nvPr/>
        </p:nvSpPr>
        <p:spPr bwMode="auto">
          <a:xfrm>
            <a:off x="3500430" y="5786454"/>
            <a:ext cx="360363" cy="360363"/>
          </a:xfrm>
          <a:prstGeom prst="ellipse">
            <a:avLst/>
          </a:prstGeom>
          <a:solidFill>
            <a:srgbClr val="7030A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7" name="Oval 7"/>
          <p:cNvSpPr>
            <a:spLocks noChangeArrowheads="1"/>
          </p:cNvSpPr>
          <p:nvPr/>
        </p:nvSpPr>
        <p:spPr bwMode="auto">
          <a:xfrm>
            <a:off x="3929058" y="5786454"/>
            <a:ext cx="360363" cy="360363"/>
          </a:xfrm>
          <a:prstGeom prst="ellipse">
            <a:avLst/>
          </a:prstGeom>
          <a:solidFill>
            <a:srgbClr val="FFC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8" name="Oval 3"/>
          <p:cNvSpPr>
            <a:spLocks noChangeArrowheads="1"/>
          </p:cNvSpPr>
          <p:nvPr/>
        </p:nvSpPr>
        <p:spPr bwMode="auto">
          <a:xfrm>
            <a:off x="4572000" y="5786454"/>
            <a:ext cx="360363" cy="360363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9" name="Oval 7"/>
          <p:cNvSpPr>
            <a:spLocks noChangeArrowheads="1"/>
          </p:cNvSpPr>
          <p:nvPr/>
        </p:nvSpPr>
        <p:spPr bwMode="auto">
          <a:xfrm>
            <a:off x="5000628" y="5786454"/>
            <a:ext cx="360363" cy="360363"/>
          </a:xfrm>
          <a:prstGeom prst="ellipse">
            <a:avLst/>
          </a:prstGeom>
          <a:solidFill>
            <a:srgbClr val="FFC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0" name="Oval 10"/>
          <p:cNvSpPr>
            <a:spLocks noChangeArrowheads="1"/>
          </p:cNvSpPr>
          <p:nvPr/>
        </p:nvSpPr>
        <p:spPr bwMode="auto">
          <a:xfrm>
            <a:off x="6711967" y="5786454"/>
            <a:ext cx="360363" cy="3603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1" name="Oval 9"/>
          <p:cNvSpPr>
            <a:spLocks noChangeArrowheads="1"/>
          </p:cNvSpPr>
          <p:nvPr/>
        </p:nvSpPr>
        <p:spPr bwMode="auto">
          <a:xfrm>
            <a:off x="7569223" y="5786454"/>
            <a:ext cx="360363" cy="360363"/>
          </a:xfrm>
          <a:prstGeom prst="ellipse">
            <a:avLst/>
          </a:prstGeom>
          <a:solidFill>
            <a:srgbClr val="4F81BD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3" name="Oval 2"/>
          <p:cNvSpPr>
            <a:spLocks noChangeArrowheads="1"/>
          </p:cNvSpPr>
          <p:nvPr/>
        </p:nvSpPr>
        <p:spPr bwMode="auto">
          <a:xfrm>
            <a:off x="7140595" y="5786454"/>
            <a:ext cx="360363" cy="360363"/>
          </a:xfrm>
          <a:prstGeom prst="ellipse">
            <a:avLst/>
          </a:prstGeom>
          <a:solidFill>
            <a:srgbClr val="FF33CC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5" name="Oval 7"/>
          <p:cNvSpPr>
            <a:spLocks noChangeArrowheads="1"/>
          </p:cNvSpPr>
          <p:nvPr/>
        </p:nvSpPr>
        <p:spPr bwMode="auto">
          <a:xfrm>
            <a:off x="8426479" y="5786454"/>
            <a:ext cx="360363" cy="360363"/>
          </a:xfrm>
          <a:prstGeom prst="ellipse">
            <a:avLst/>
          </a:prstGeom>
          <a:solidFill>
            <a:srgbClr val="FFC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6" name="Oval 3"/>
          <p:cNvSpPr>
            <a:spLocks noChangeArrowheads="1"/>
          </p:cNvSpPr>
          <p:nvPr/>
        </p:nvSpPr>
        <p:spPr bwMode="auto">
          <a:xfrm>
            <a:off x="7997851" y="5786454"/>
            <a:ext cx="360363" cy="360363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7" name="Oval 4"/>
          <p:cNvSpPr>
            <a:spLocks noChangeArrowheads="1"/>
          </p:cNvSpPr>
          <p:nvPr/>
        </p:nvSpPr>
        <p:spPr bwMode="auto">
          <a:xfrm>
            <a:off x="5643570" y="5786454"/>
            <a:ext cx="360363" cy="360363"/>
          </a:xfrm>
          <a:prstGeom prst="ellipse">
            <a:avLst/>
          </a:prstGeom>
          <a:solidFill>
            <a:srgbClr val="8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8" name="Oval 2"/>
          <p:cNvSpPr>
            <a:spLocks noChangeArrowheads="1"/>
          </p:cNvSpPr>
          <p:nvPr/>
        </p:nvSpPr>
        <p:spPr bwMode="auto">
          <a:xfrm>
            <a:off x="6072198" y="5786454"/>
            <a:ext cx="360363" cy="360363"/>
          </a:xfrm>
          <a:prstGeom prst="ellipse">
            <a:avLst/>
          </a:prstGeom>
          <a:solidFill>
            <a:srgbClr val="FF33CC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4" name="Picture 4" descr="Eglise Notre-Dame des Infournats à Jouqueviel - PA00095569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357166"/>
            <a:ext cx="7453040" cy="5357849"/>
          </a:xfrm>
          <a:prstGeom prst="rect">
            <a:avLst/>
          </a:prstGeom>
          <a:noFill/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643042" y="5857892"/>
            <a:ext cx="5715040" cy="714357"/>
          </a:xfrm>
          <a:prstGeom prst="rect">
            <a:avLst/>
          </a:prstGeom>
          <a:solidFill>
            <a:srgbClr val="33CCCC"/>
          </a:solidFill>
          <a:ln w="25400">
            <a:solidFill>
              <a:srgbClr val="000000"/>
            </a:solidFill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Berlin Sans FB Demi" pitchFamily="34" charset="0"/>
                <a:ea typeface="+mj-ea"/>
                <a:cs typeface="+mj-cs"/>
              </a:rPr>
              <a:t>Sanctuaire </a:t>
            </a:r>
            <a:r>
              <a:rPr lang="fr-FR" sz="4800" kern="0" dirty="0" smtClean="0">
                <a:solidFill>
                  <a:schemeClr val="tx2"/>
                </a:solidFill>
                <a:latin typeface="Berlin Sans FB Demi" pitchFamily="34" charset="0"/>
                <a:ea typeface="+mj-ea"/>
                <a:cs typeface="+mj-cs"/>
              </a:rPr>
              <a:t>8</a:t>
            </a:r>
            <a:endParaRPr kumimoji="0" lang="fr-FR" sz="48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Berlin Sans FB Dem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0" y="2571744"/>
            <a:ext cx="9144000" cy="4139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4000" b="1" dirty="0" smtClean="0">
                <a:latin typeface="Comic Sans MS" pitchFamily="66" charset="0"/>
              </a:rPr>
              <a:t>Utilisez l’alphabet suivant pour découvrir le nom de ce sanctuaire</a:t>
            </a:r>
          </a:p>
          <a:p>
            <a:pPr algn="ctr">
              <a:spcBef>
                <a:spcPct val="50000"/>
              </a:spcBef>
            </a:pPr>
            <a:endParaRPr lang="fr-FR" sz="4000" b="1" dirty="0" smtClean="0">
              <a:latin typeface="Comic Sans MS" pitchFamily="66" charset="0"/>
            </a:endParaRPr>
          </a:p>
          <a:p>
            <a:pPr algn="ctr">
              <a:spcBef>
                <a:spcPct val="50000"/>
              </a:spcBef>
            </a:pPr>
            <a:endParaRPr lang="fr-FR" sz="3200" b="1" dirty="0" smtClean="0">
              <a:latin typeface="Wingdings" pitchFamily="2" charset="2"/>
            </a:endParaRPr>
          </a:p>
          <a:p>
            <a:pPr algn="ctr">
              <a:spcBef>
                <a:spcPct val="50000"/>
              </a:spcBef>
            </a:pPr>
            <a:endParaRPr lang="fr-FR" sz="1800" b="1" dirty="0" smtClean="0">
              <a:latin typeface="Wingdings" pitchFamily="2" charset="2"/>
            </a:endParaRPr>
          </a:p>
          <a:p>
            <a:pPr algn="ctr">
              <a:spcBef>
                <a:spcPct val="50000"/>
              </a:spcBef>
            </a:pPr>
            <a:r>
              <a:rPr lang="fr-FR" sz="3200" b="1" dirty="0" smtClean="0">
                <a:latin typeface="Wingdings" pitchFamily="2" charset="2"/>
              </a:rPr>
              <a:t>NOTRE DAME DES INFOURNATS</a:t>
            </a: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0" y="500042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4800" dirty="0" smtClean="0">
                <a:solidFill>
                  <a:srgbClr val="FF0000"/>
                </a:solidFill>
                <a:latin typeface="Berlin Sans FB Demi" pitchFamily="34" charset="0"/>
              </a:rPr>
              <a:t>Ma statue de Marie en bois est la plus belle du département</a:t>
            </a:r>
            <a:endParaRPr lang="fr-FR" sz="4800" dirty="0">
              <a:solidFill>
                <a:srgbClr val="FF0000"/>
              </a:solidFill>
              <a:latin typeface="Berlin Sans FB Demi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0" y="0"/>
            <a:ext cx="2214578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F8F8F8"/>
                </a:solidFill>
                <a:latin typeface="Segoe UI Black" pitchFamily="34" charset="0"/>
                <a:ea typeface="Segoe UI Black" pitchFamily="34" charset="0"/>
              </a:rPr>
              <a:t>INDICE  1</a:t>
            </a:r>
            <a:endParaRPr lang="fr-FR" dirty="0">
              <a:solidFill>
                <a:srgbClr val="F8F8F8"/>
              </a:solidFill>
              <a:latin typeface="Segoe UI Black" pitchFamily="34" charset="0"/>
              <a:ea typeface="Segoe UI Black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0" y="2143116"/>
            <a:ext cx="2214578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F8F8F8"/>
                </a:solidFill>
                <a:latin typeface="Segoe UI Black" pitchFamily="34" charset="0"/>
                <a:ea typeface="Segoe UI Black" pitchFamily="34" charset="0"/>
              </a:rPr>
              <a:t>INDICE  2</a:t>
            </a:r>
            <a:endParaRPr lang="fr-FR" dirty="0">
              <a:solidFill>
                <a:srgbClr val="F8F8F8"/>
              </a:solidFill>
              <a:latin typeface="Segoe UI Black" pitchFamily="34" charset="0"/>
              <a:ea typeface="Segoe UI Black" pitchFamily="34" charset="0"/>
            </a:endParaRPr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428596" y="4000504"/>
          <a:ext cx="8215376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1952"/>
                <a:gridCol w="631952"/>
                <a:gridCol w="631952"/>
                <a:gridCol w="631952"/>
                <a:gridCol w="631952"/>
                <a:gridCol w="631952"/>
                <a:gridCol w="631952"/>
                <a:gridCol w="631952"/>
                <a:gridCol w="631952"/>
                <a:gridCol w="631952"/>
                <a:gridCol w="631952"/>
                <a:gridCol w="631952"/>
                <a:gridCol w="631952"/>
              </a:tblGrid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A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B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C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D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E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F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G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H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I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J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K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L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M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A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B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C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D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E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F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G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H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I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J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K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L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M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N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O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P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Q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R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S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T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U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V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W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X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Y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Z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N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O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P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Q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R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S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T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U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V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W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X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Y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Z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Villefranche-d'Albigeois — Wikipédia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857356" y="0"/>
            <a:ext cx="5156187" cy="6819059"/>
          </a:xfrm>
          <a:prstGeom prst="rect">
            <a:avLst/>
          </a:prstGeom>
          <a:noFill/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643042" y="5857892"/>
            <a:ext cx="5715040" cy="714357"/>
          </a:xfrm>
          <a:prstGeom prst="rect">
            <a:avLst/>
          </a:prstGeom>
          <a:solidFill>
            <a:srgbClr val="33CCCC"/>
          </a:solidFill>
          <a:ln w="25400">
            <a:solidFill>
              <a:srgbClr val="000000"/>
            </a:solidFill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Berlin Sans FB Demi" pitchFamily="34" charset="0"/>
                <a:ea typeface="+mj-ea"/>
                <a:cs typeface="+mj-cs"/>
              </a:rPr>
              <a:t>Sanctuaire </a:t>
            </a:r>
            <a:r>
              <a:rPr lang="fr-FR" sz="4800" kern="0" dirty="0" smtClean="0">
                <a:solidFill>
                  <a:schemeClr val="tx2"/>
                </a:solidFill>
                <a:latin typeface="Berlin Sans FB Demi" pitchFamily="34" charset="0"/>
                <a:ea typeface="+mj-ea"/>
                <a:cs typeface="+mj-cs"/>
              </a:rPr>
              <a:t>9</a:t>
            </a:r>
            <a:endParaRPr kumimoji="0" lang="fr-FR" sz="48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Berlin Sans FB Dem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 l="1574" t="5121" r="2413" b="6776"/>
          <a:stretch>
            <a:fillRect/>
          </a:stretch>
        </p:blipFill>
        <p:spPr bwMode="auto">
          <a:xfrm>
            <a:off x="214282" y="4000504"/>
            <a:ext cx="8715436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0" y="428604"/>
            <a:ext cx="91440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4000" dirty="0" smtClean="0">
                <a:solidFill>
                  <a:srgbClr val="FF0000"/>
                </a:solidFill>
                <a:latin typeface="Berlin Sans FB Demi" pitchFamily="34" charset="0"/>
              </a:rPr>
              <a:t>Dans cette chapelle, on peut admirer des peintures sur la vie de la Vierge réalisées par l'artiste </a:t>
            </a:r>
            <a:r>
              <a:rPr lang="fr-FR" sz="4000" dirty="0" err="1" smtClean="0">
                <a:solidFill>
                  <a:srgbClr val="FF0000"/>
                </a:solidFill>
                <a:latin typeface="Berlin Sans FB Demi" pitchFamily="34" charset="0"/>
              </a:rPr>
              <a:t>Nicholaï</a:t>
            </a:r>
            <a:r>
              <a:rPr lang="fr-FR" sz="4000" dirty="0" smtClean="0">
                <a:solidFill>
                  <a:srgbClr val="FF0000"/>
                </a:solidFill>
                <a:latin typeface="Berlin Sans FB Demi" pitchFamily="34" charset="0"/>
              </a:rPr>
              <a:t> </a:t>
            </a:r>
            <a:r>
              <a:rPr lang="fr-FR" sz="4000" dirty="0" err="1" smtClean="0">
                <a:solidFill>
                  <a:srgbClr val="FF0000"/>
                </a:solidFill>
                <a:latin typeface="Berlin Sans FB Demi" pitchFamily="34" charset="0"/>
              </a:rPr>
              <a:t>Greschny</a:t>
            </a:r>
            <a:r>
              <a:rPr lang="fr-FR" sz="4000" dirty="0" smtClean="0">
                <a:solidFill>
                  <a:srgbClr val="FF0000"/>
                </a:solidFill>
                <a:latin typeface="Berlin Sans FB Demi" pitchFamily="34" charset="0"/>
              </a:rPr>
              <a:t>.</a:t>
            </a:r>
            <a:endParaRPr lang="fr-FR" sz="4000" dirty="0">
              <a:solidFill>
                <a:srgbClr val="FF0000"/>
              </a:solidFill>
              <a:latin typeface="Berlin Sans FB Demi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0" y="0"/>
            <a:ext cx="2214578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F8F8F8"/>
                </a:solidFill>
                <a:latin typeface="Segoe UI Black" pitchFamily="34" charset="0"/>
                <a:ea typeface="Segoe UI Black" pitchFamily="34" charset="0"/>
              </a:rPr>
              <a:t>INDICE  1</a:t>
            </a:r>
            <a:endParaRPr lang="fr-FR" dirty="0">
              <a:solidFill>
                <a:srgbClr val="F8F8F8"/>
              </a:solidFill>
              <a:latin typeface="Segoe UI Black" pitchFamily="34" charset="0"/>
              <a:ea typeface="Segoe UI Black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0" y="2324393"/>
            <a:ext cx="2214578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F8F8F8"/>
                </a:solidFill>
                <a:latin typeface="Segoe UI Black" pitchFamily="34" charset="0"/>
                <a:ea typeface="Segoe UI Black" pitchFamily="34" charset="0"/>
              </a:rPr>
              <a:t>INDICE  2</a:t>
            </a:r>
            <a:endParaRPr lang="fr-FR" dirty="0">
              <a:solidFill>
                <a:srgbClr val="F8F8F8"/>
              </a:solidFill>
              <a:latin typeface="Segoe UI Black" pitchFamily="34" charset="0"/>
              <a:ea typeface="Segoe UI Black" pitchFamily="34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2748503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4000" b="1" dirty="0" smtClean="0">
                <a:latin typeface="Comic Sans MS" pitchFamily="66" charset="0"/>
              </a:rPr>
              <a:t>Résoudre le rébus suivant pour trouver le nom de ce sanctuaire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ND de La Gardell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28"/>
            <a:ext cx="7858180" cy="5715040"/>
          </a:xfrm>
          <a:prstGeom prst="rect">
            <a:avLst/>
          </a:prstGeom>
          <a:noFill/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643042" y="5857892"/>
            <a:ext cx="5715040" cy="714357"/>
          </a:xfrm>
          <a:prstGeom prst="rect">
            <a:avLst/>
          </a:prstGeom>
          <a:solidFill>
            <a:srgbClr val="33CCCC"/>
          </a:solidFill>
          <a:ln w="25400">
            <a:solidFill>
              <a:srgbClr val="000000"/>
            </a:solidFill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Berlin Sans FB Demi" pitchFamily="34" charset="0"/>
                <a:ea typeface="+mj-ea"/>
                <a:cs typeface="+mj-cs"/>
              </a:rPr>
              <a:t>Sanctuaire </a:t>
            </a:r>
            <a:r>
              <a:rPr lang="fr-FR" sz="4800" kern="0" dirty="0" smtClean="0">
                <a:solidFill>
                  <a:schemeClr val="tx2"/>
                </a:solidFill>
                <a:latin typeface="Berlin Sans FB Demi" pitchFamily="34" charset="0"/>
                <a:ea typeface="+mj-ea"/>
                <a:cs typeface="+mj-cs"/>
              </a:rPr>
              <a:t>10</a:t>
            </a:r>
            <a:endParaRPr kumimoji="0" lang="fr-FR" sz="48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Berlin Sans FB Dem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0" y="3357562"/>
            <a:ext cx="91440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4000" b="1" dirty="0" smtClean="0">
                <a:latin typeface="Comic Sans MS" pitchFamily="66" charset="0"/>
              </a:rPr>
              <a:t>Les lettres sont à l’envers…. Tournez-les pour retrouver le nom de ce sanctuaire</a:t>
            </a: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0" y="714356"/>
            <a:ext cx="91440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5400" dirty="0" smtClean="0">
                <a:solidFill>
                  <a:srgbClr val="FF0000"/>
                </a:solidFill>
                <a:latin typeface="Berlin Sans FB Demi" pitchFamily="34" charset="0"/>
              </a:rPr>
              <a:t>La statue de la vierge de ce sanctuaire est en terre cuite</a:t>
            </a:r>
            <a:endParaRPr lang="fr-FR" sz="5400" dirty="0">
              <a:solidFill>
                <a:srgbClr val="FF0000"/>
              </a:solidFill>
              <a:latin typeface="Berlin Sans FB Demi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0" y="0"/>
            <a:ext cx="2214578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F8F8F8"/>
                </a:solidFill>
                <a:latin typeface="Segoe UI Black" pitchFamily="34" charset="0"/>
                <a:ea typeface="Segoe UI Black" pitchFamily="34" charset="0"/>
              </a:rPr>
              <a:t>INDICE  1</a:t>
            </a:r>
            <a:endParaRPr lang="fr-FR" dirty="0">
              <a:solidFill>
                <a:srgbClr val="F8F8F8"/>
              </a:solidFill>
              <a:latin typeface="Segoe UI Black" pitchFamily="34" charset="0"/>
              <a:ea typeface="Segoe UI Black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0" y="2786058"/>
            <a:ext cx="2214578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F8F8F8"/>
                </a:solidFill>
                <a:latin typeface="Segoe UI Black" pitchFamily="34" charset="0"/>
                <a:ea typeface="Segoe UI Black" pitchFamily="34" charset="0"/>
              </a:rPr>
              <a:t>INDICE  2</a:t>
            </a:r>
            <a:endParaRPr lang="fr-FR" dirty="0">
              <a:solidFill>
                <a:srgbClr val="F8F8F8"/>
              </a:solidFill>
              <a:latin typeface="Segoe UI Black" pitchFamily="34" charset="0"/>
              <a:ea typeface="Segoe UI Black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0" y="5643578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 smtClean="0">
                <a:latin typeface="Berlin Sans FB Demi" pitchFamily="34" charset="0"/>
              </a:rPr>
              <a:t>ELLEDRAG AL ED EMAD ERTON</a:t>
            </a:r>
            <a:endParaRPr lang="fr-FR" sz="4800" dirty="0">
              <a:latin typeface="Berlin Sans FB Dem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ND Puy de Bar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214290"/>
            <a:ext cx="5929354" cy="6403704"/>
          </a:xfrm>
          <a:prstGeom prst="rect">
            <a:avLst/>
          </a:prstGeom>
          <a:noFill/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643042" y="5857892"/>
            <a:ext cx="5715040" cy="714357"/>
          </a:xfrm>
          <a:prstGeom prst="rect">
            <a:avLst/>
          </a:prstGeom>
          <a:solidFill>
            <a:srgbClr val="33CCCC"/>
          </a:solidFill>
          <a:ln w="25400">
            <a:solidFill>
              <a:srgbClr val="000000"/>
            </a:solidFill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Berlin Sans FB Demi" pitchFamily="34" charset="0"/>
                <a:ea typeface="+mj-ea"/>
                <a:cs typeface="+mj-cs"/>
              </a:rPr>
              <a:t>Sanctuaire </a:t>
            </a:r>
            <a:r>
              <a:rPr lang="fr-FR" sz="4800" kern="0" dirty="0" smtClean="0">
                <a:solidFill>
                  <a:schemeClr val="tx2"/>
                </a:solidFill>
                <a:latin typeface="Berlin Sans FB Demi" pitchFamily="34" charset="0"/>
                <a:ea typeface="+mj-ea"/>
                <a:cs typeface="+mj-cs"/>
              </a:rPr>
              <a:t>11</a:t>
            </a:r>
            <a:endParaRPr kumimoji="0" lang="fr-FR" sz="48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Berlin Sans FB Dem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0" y="2928934"/>
            <a:ext cx="9144000" cy="3462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3800" b="1" dirty="0" smtClean="0">
                <a:latin typeface="Comic Sans MS" pitchFamily="66" charset="0"/>
              </a:rPr>
              <a:t>Remplacez les nombres par des lettres : 1 par A, 2 par B…. et vous trouverez le nom de ce sanctuaire</a:t>
            </a:r>
          </a:p>
          <a:p>
            <a:pPr algn="ctr">
              <a:spcBef>
                <a:spcPct val="50000"/>
              </a:spcBef>
            </a:pPr>
            <a:r>
              <a:rPr lang="fr-FR" sz="4200" b="1" dirty="0" smtClean="0">
                <a:latin typeface="Comic Sans MS" pitchFamily="66" charset="0"/>
              </a:rPr>
              <a:t>14/15/20/18/5 – 4/1/13/5 – 4/21 – 16/21/25 – 4/5 – 2/1/18</a:t>
            </a:r>
            <a:endParaRPr lang="fr-FR" sz="4200" b="1" dirty="0">
              <a:latin typeface="Comic Sans MS" pitchFamily="66" charset="0"/>
            </a:endParaRP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0" y="357166"/>
            <a:ext cx="91440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5400" dirty="0" smtClean="0">
                <a:solidFill>
                  <a:srgbClr val="FF0000"/>
                </a:solidFill>
                <a:latin typeface="Berlin Sans FB Demi" pitchFamily="34" charset="0"/>
              </a:rPr>
              <a:t>Ma statue a été montée sur son rocher par de gros bœufs</a:t>
            </a:r>
            <a:endParaRPr lang="fr-FR" sz="5400" dirty="0">
              <a:solidFill>
                <a:srgbClr val="FF0000"/>
              </a:solidFill>
              <a:latin typeface="Berlin Sans FB Demi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0" y="0"/>
            <a:ext cx="2214578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F8F8F8"/>
                </a:solidFill>
                <a:latin typeface="Segoe UI Black" pitchFamily="34" charset="0"/>
                <a:ea typeface="Segoe UI Black" pitchFamily="34" charset="0"/>
              </a:rPr>
              <a:t>INDICE  1</a:t>
            </a:r>
            <a:endParaRPr lang="fr-FR" dirty="0">
              <a:solidFill>
                <a:srgbClr val="F8F8F8"/>
              </a:solidFill>
              <a:latin typeface="Segoe UI Black" pitchFamily="34" charset="0"/>
              <a:ea typeface="Segoe UI Black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0" y="2357430"/>
            <a:ext cx="2214578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F8F8F8"/>
                </a:solidFill>
                <a:latin typeface="Segoe UI Black" pitchFamily="34" charset="0"/>
                <a:ea typeface="Segoe UI Black" pitchFamily="34" charset="0"/>
              </a:rPr>
              <a:t>INDICE  2</a:t>
            </a:r>
            <a:endParaRPr lang="fr-FR" dirty="0">
              <a:solidFill>
                <a:srgbClr val="F8F8F8"/>
              </a:solidFill>
              <a:latin typeface="Segoe UI Black" pitchFamily="34" charset="0"/>
              <a:ea typeface="Segoe UI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Notre-Dame de la Brune - Diocèse d'Alb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57166"/>
            <a:ext cx="8286808" cy="5191813"/>
          </a:xfrm>
          <a:prstGeom prst="rect">
            <a:avLst/>
          </a:prstGeom>
          <a:noFill/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643042" y="5857892"/>
            <a:ext cx="5715040" cy="714357"/>
          </a:xfrm>
          <a:prstGeom prst="rect">
            <a:avLst/>
          </a:prstGeom>
          <a:solidFill>
            <a:srgbClr val="33CCCC"/>
          </a:solidFill>
          <a:ln w="25400">
            <a:solidFill>
              <a:srgbClr val="000000"/>
            </a:solidFill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Berlin Sans FB Demi" pitchFamily="34" charset="0"/>
                <a:ea typeface="+mj-ea"/>
                <a:cs typeface="+mj-cs"/>
              </a:rPr>
              <a:t>Sanctuaire </a:t>
            </a:r>
            <a:r>
              <a:rPr lang="fr-FR" sz="4800" kern="0" dirty="0" smtClean="0">
                <a:solidFill>
                  <a:schemeClr val="tx2"/>
                </a:solidFill>
                <a:latin typeface="Berlin Sans FB Demi" pitchFamily="34" charset="0"/>
                <a:ea typeface="+mj-ea"/>
                <a:cs typeface="+mj-cs"/>
              </a:rPr>
              <a:t>12</a:t>
            </a:r>
            <a:endParaRPr kumimoji="0" lang="fr-FR" sz="48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Berlin Sans FB Dem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0" y="2887682"/>
            <a:ext cx="914400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4000" b="1" dirty="0" smtClean="0">
                <a:latin typeface="Comic Sans MS" pitchFamily="66" charset="0"/>
              </a:rPr>
              <a:t>Utilisez le code couleur pour retrouver le nom de ce sanctuaire</a:t>
            </a:r>
          </a:p>
          <a:p>
            <a:pPr algn="ctr">
              <a:spcBef>
                <a:spcPct val="50000"/>
              </a:spcBef>
            </a:pPr>
            <a:endParaRPr lang="fr-FR" sz="2800" b="1" dirty="0" smtClean="0">
              <a:latin typeface="Comic Sans MS" pitchFamily="66" charset="0"/>
            </a:endParaRPr>
          </a:p>
          <a:p>
            <a:pPr algn="ctr">
              <a:spcBef>
                <a:spcPts val="0"/>
              </a:spcBef>
            </a:pPr>
            <a:r>
              <a:rPr lang="fr-FR" sz="4400" b="1" dirty="0" smtClean="0">
                <a:latin typeface="Berlin Sans FB Demi" pitchFamily="34" charset="0"/>
                <a:ea typeface="Hobo" pitchFamily="2" charset="0"/>
                <a:cs typeface="Arial" pitchFamily="34" charset="0"/>
              </a:rPr>
              <a:t>U A N O E T R G C D M L B</a:t>
            </a:r>
          </a:p>
          <a:p>
            <a:pPr algn="ctr">
              <a:spcBef>
                <a:spcPts val="0"/>
              </a:spcBef>
            </a:pPr>
            <a:endParaRPr lang="fr-FR" sz="4400" b="1" dirty="0" smtClean="0">
              <a:latin typeface="Berlin Sans FB Demi" pitchFamily="34" charset="0"/>
              <a:ea typeface="Hobo" pitchFamily="2" charset="0"/>
              <a:cs typeface="Arial" pitchFamily="34" charset="0"/>
            </a:endParaRPr>
          </a:p>
          <a:p>
            <a:pPr algn="ctr">
              <a:spcBef>
                <a:spcPts val="0"/>
              </a:spcBef>
            </a:pPr>
            <a:endParaRPr lang="fr-FR" sz="4400" b="1" dirty="0" smtClean="0">
              <a:latin typeface="Berlin Sans FB Demi" pitchFamily="34" charset="0"/>
              <a:ea typeface="Hobo" pitchFamily="2" charset="0"/>
              <a:cs typeface="Arial" pitchFamily="34" charset="0"/>
            </a:endParaRPr>
          </a:p>
          <a:p>
            <a:pPr algn="ctr">
              <a:spcBef>
                <a:spcPct val="50000"/>
              </a:spcBef>
            </a:pPr>
            <a:endParaRPr lang="fr-FR" sz="4400" b="1" dirty="0">
              <a:latin typeface="Comic Sans MS" pitchFamily="66" charset="0"/>
            </a:endParaRP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0" y="285728"/>
            <a:ext cx="91440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4400" dirty="0" smtClean="0">
                <a:solidFill>
                  <a:srgbClr val="FF0000"/>
                </a:solidFill>
                <a:latin typeface="Berlin Sans FB Demi" pitchFamily="34" charset="0"/>
              </a:rPr>
              <a:t>Son nom vient de la couleur de la statue de Marie trouvée à cet endroit par des bergers</a:t>
            </a:r>
            <a:endParaRPr lang="fr-FR" sz="4400" dirty="0">
              <a:solidFill>
                <a:srgbClr val="FF0000"/>
              </a:solidFill>
              <a:latin typeface="Berlin Sans FB Demi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0" y="0"/>
            <a:ext cx="2214578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F8F8F8"/>
                </a:solidFill>
                <a:latin typeface="Segoe UI Black" pitchFamily="34" charset="0"/>
                <a:ea typeface="Segoe UI Black" pitchFamily="34" charset="0"/>
              </a:rPr>
              <a:t>INDICE  1</a:t>
            </a:r>
            <a:endParaRPr lang="fr-FR" dirty="0">
              <a:solidFill>
                <a:srgbClr val="F8F8F8"/>
              </a:solidFill>
              <a:latin typeface="Segoe UI Black" pitchFamily="34" charset="0"/>
              <a:ea typeface="Segoe UI Black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0" y="2428868"/>
            <a:ext cx="2214578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F8F8F8"/>
                </a:solidFill>
                <a:latin typeface="Segoe UI Black" pitchFamily="34" charset="0"/>
                <a:ea typeface="Segoe UI Black" pitchFamily="34" charset="0"/>
              </a:rPr>
              <a:t>INDICE  2</a:t>
            </a:r>
            <a:endParaRPr lang="fr-FR" dirty="0">
              <a:solidFill>
                <a:srgbClr val="F8F8F8"/>
              </a:solidFill>
              <a:latin typeface="Segoe UI Black" pitchFamily="34" charset="0"/>
              <a:ea typeface="Segoe UI Black" pitchFamily="34" charset="0"/>
            </a:endParaRPr>
          </a:p>
        </p:txBody>
      </p:sp>
      <p:sp>
        <p:nvSpPr>
          <p:cNvPr id="1026" name="Oval 2"/>
          <p:cNvSpPr>
            <a:spLocks noChangeArrowheads="1"/>
          </p:cNvSpPr>
          <p:nvPr/>
        </p:nvSpPr>
        <p:spPr bwMode="auto">
          <a:xfrm>
            <a:off x="1785918" y="4357694"/>
            <a:ext cx="360363" cy="360363"/>
          </a:xfrm>
          <a:prstGeom prst="ellipse">
            <a:avLst/>
          </a:prstGeom>
          <a:solidFill>
            <a:srgbClr val="FF33CC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7" name="Oval 3"/>
          <p:cNvSpPr>
            <a:spLocks noChangeArrowheads="1"/>
          </p:cNvSpPr>
          <p:nvPr/>
        </p:nvSpPr>
        <p:spPr bwMode="auto">
          <a:xfrm>
            <a:off x="5929322" y="4357694"/>
            <a:ext cx="360363" cy="360363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8" name="Oval 4"/>
          <p:cNvSpPr>
            <a:spLocks noChangeArrowheads="1"/>
          </p:cNvSpPr>
          <p:nvPr/>
        </p:nvSpPr>
        <p:spPr bwMode="auto">
          <a:xfrm>
            <a:off x="6472234" y="4348169"/>
            <a:ext cx="360363" cy="360363"/>
          </a:xfrm>
          <a:prstGeom prst="ellipse">
            <a:avLst/>
          </a:prstGeom>
          <a:solidFill>
            <a:srgbClr val="7030A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9" name="Oval 5"/>
          <p:cNvSpPr>
            <a:spLocks noChangeArrowheads="1"/>
          </p:cNvSpPr>
          <p:nvPr/>
        </p:nvSpPr>
        <p:spPr bwMode="auto">
          <a:xfrm>
            <a:off x="2357422" y="4357694"/>
            <a:ext cx="360363" cy="360363"/>
          </a:xfrm>
          <a:prstGeom prst="ellipse">
            <a:avLst/>
          </a:prstGeom>
          <a:solidFill>
            <a:srgbClr val="008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30" name="Oval 6"/>
          <p:cNvSpPr>
            <a:spLocks noChangeArrowheads="1"/>
          </p:cNvSpPr>
          <p:nvPr/>
        </p:nvSpPr>
        <p:spPr bwMode="auto">
          <a:xfrm>
            <a:off x="2928926" y="4357694"/>
            <a:ext cx="360363" cy="360363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31" name="Oval 7"/>
          <p:cNvSpPr>
            <a:spLocks noChangeArrowheads="1"/>
          </p:cNvSpPr>
          <p:nvPr/>
        </p:nvSpPr>
        <p:spPr bwMode="auto">
          <a:xfrm>
            <a:off x="3428992" y="4357694"/>
            <a:ext cx="360363" cy="360363"/>
          </a:xfrm>
          <a:prstGeom prst="ellipse">
            <a:avLst/>
          </a:prstGeom>
          <a:solidFill>
            <a:srgbClr val="FFC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32" name="Oval 8"/>
          <p:cNvSpPr>
            <a:spLocks noChangeArrowheads="1"/>
          </p:cNvSpPr>
          <p:nvPr/>
        </p:nvSpPr>
        <p:spPr bwMode="auto">
          <a:xfrm>
            <a:off x="3857620" y="4357694"/>
            <a:ext cx="360363" cy="360363"/>
          </a:xfrm>
          <a:prstGeom prst="ellipse">
            <a:avLst/>
          </a:pr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33" name="Oval 9"/>
          <p:cNvSpPr>
            <a:spLocks noChangeArrowheads="1"/>
          </p:cNvSpPr>
          <p:nvPr/>
        </p:nvSpPr>
        <p:spPr bwMode="auto">
          <a:xfrm>
            <a:off x="4357686" y="4357694"/>
            <a:ext cx="360363" cy="360363"/>
          </a:xfrm>
          <a:prstGeom prst="ellipse">
            <a:avLst/>
          </a:prstGeom>
          <a:solidFill>
            <a:srgbClr val="4F81BD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34" name="Oval 10"/>
          <p:cNvSpPr>
            <a:spLocks noChangeArrowheads="1"/>
          </p:cNvSpPr>
          <p:nvPr/>
        </p:nvSpPr>
        <p:spPr bwMode="auto">
          <a:xfrm>
            <a:off x="4857752" y="4357694"/>
            <a:ext cx="360363" cy="3603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35" name="Oval 11"/>
          <p:cNvSpPr>
            <a:spLocks noChangeArrowheads="1"/>
          </p:cNvSpPr>
          <p:nvPr/>
        </p:nvSpPr>
        <p:spPr bwMode="auto">
          <a:xfrm>
            <a:off x="5429256" y="4357694"/>
            <a:ext cx="360363" cy="360363"/>
          </a:xfrm>
          <a:prstGeom prst="ellipse">
            <a:avLst/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6" name="Oval 4"/>
          <p:cNvSpPr>
            <a:spLocks noChangeArrowheads="1"/>
          </p:cNvSpPr>
          <p:nvPr/>
        </p:nvSpPr>
        <p:spPr bwMode="auto">
          <a:xfrm>
            <a:off x="6929454" y="4357694"/>
            <a:ext cx="360363" cy="360363"/>
          </a:xfrm>
          <a:prstGeom prst="ellipse">
            <a:avLst/>
          </a:prstGeom>
          <a:solidFill>
            <a:srgbClr val="8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7" name="Oval 5"/>
          <p:cNvSpPr>
            <a:spLocks noChangeArrowheads="1"/>
          </p:cNvSpPr>
          <p:nvPr/>
        </p:nvSpPr>
        <p:spPr bwMode="auto">
          <a:xfrm>
            <a:off x="285720" y="5786454"/>
            <a:ext cx="360363" cy="360363"/>
          </a:xfrm>
          <a:prstGeom prst="ellipse">
            <a:avLst/>
          </a:prstGeom>
          <a:solidFill>
            <a:srgbClr val="008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8" name="Oval 6"/>
          <p:cNvSpPr>
            <a:spLocks noChangeArrowheads="1"/>
          </p:cNvSpPr>
          <p:nvPr/>
        </p:nvSpPr>
        <p:spPr bwMode="auto">
          <a:xfrm>
            <a:off x="714348" y="5786454"/>
            <a:ext cx="360363" cy="360363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9" name="Oval 8"/>
          <p:cNvSpPr>
            <a:spLocks noChangeArrowheads="1"/>
          </p:cNvSpPr>
          <p:nvPr/>
        </p:nvSpPr>
        <p:spPr bwMode="auto">
          <a:xfrm>
            <a:off x="1139803" y="5786454"/>
            <a:ext cx="360363" cy="360363"/>
          </a:xfrm>
          <a:prstGeom prst="ellipse">
            <a:avLst/>
          </a:pr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0" name="Oval 9"/>
          <p:cNvSpPr>
            <a:spLocks noChangeArrowheads="1"/>
          </p:cNvSpPr>
          <p:nvPr/>
        </p:nvSpPr>
        <p:spPr bwMode="auto">
          <a:xfrm>
            <a:off x="1568431" y="5786454"/>
            <a:ext cx="360363" cy="360363"/>
          </a:xfrm>
          <a:prstGeom prst="ellipse">
            <a:avLst/>
          </a:prstGeom>
          <a:solidFill>
            <a:srgbClr val="4F81BD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1" name="Oval 7"/>
          <p:cNvSpPr>
            <a:spLocks noChangeArrowheads="1"/>
          </p:cNvSpPr>
          <p:nvPr/>
        </p:nvSpPr>
        <p:spPr bwMode="auto">
          <a:xfrm>
            <a:off x="1997059" y="5786454"/>
            <a:ext cx="360363" cy="360363"/>
          </a:xfrm>
          <a:prstGeom prst="ellipse">
            <a:avLst/>
          </a:prstGeom>
          <a:solidFill>
            <a:srgbClr val="FFC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2" name="Oval 3"/>
          <p:cNvSpPr>
            <a:spLocks noChangeArrowheads="1"/>
          </p:cNvSpPr>
          <p:nvPr/>
        </p:nvSpPr>
        <p:spPr bwMode="auto">
          <a:xfrm>
            <a:off x="2643174" y="5786454"/>
            <a:ext cx="360363" cy="360363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5" name="Oval 2"/>
          <p:cNvSpPr>
            <a:spLocks noChangeArrowheads="1"/>
          </p:cNvSpPr>
          <p:nvPr/>
        </p:nvSpPr>
        <p:spPr bwMode="auto">
          <a:xfrm>
            <a:off x="3071802" y="5786454"/>
            <a:ext cx="360363" cy="360363"/>
          </a:xfrm>
          <a:prstGeom prst="ellipse">
            <a:avLst/>
          </a:prstGeom>
          <a:solidFill>
            <a:srgbClr val="FF33CC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6" name="Oval 4"/>
          <p:cNvSpPr>
            <a:spLocks noChangeArrowheads="1"/>
          </p:cNvSpPr>
          <p:nvPr/>
        </p:nvSpPr>
        <p:spPr bwMode="auto">
          <a:xfrm>
            <a:off x="3500430" y="5786454"/>
            <a:ext cx="360363" cy="360363"/>
          </a:xfrm>
          <a:prstGeom prst="ellipse">
            <a:avLst/>
          </a:prstGeom>
          <a:solidFill>
            <a:srgbClr val="7030A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7" name="Oval 7"/>
          <p:cNvSpPr>
            <a:spLocks noChangeArrowheads="1"/>
          </p:cNvSpPr>
          <p:nvPr/>
        </p:nvSpPr>
        <p:spPr bwMode="auto">
          <a:xfrm>
            <a:off x="3929058" y="5786454"/>
            <a:ext cx="360363" cy="360363"/>
          </a:xfrm>
          <a:prstGeom prst="ellipse">
            <a:avLst/>
          </a:prstGeom>
          <a:solidFill>
            <a:srgbClr val="FFC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8" name="Oval 3"/>
          <p:cNvSpPr>
            <a:spLocks noChangeArrowheads="1"/>
          </p:cNvSpPr>
          <p:nvPr/>
        </p:nvSpPr>
        <p:spPr bwMode="auto">
          <a:xfrm>
            <a:off x="4572000" y="5786454"/>
            <a:ext cx="360363" cy="360363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9" name="Oval 7"/>
          <p:cNvSpPr>
            <a:spLocks noChangeArrowheads="1"/>
          </p:cNvSpPr>
          <p:nvPr/>
        </p:nvSpPr>
        <p:spPr bwMode="auto">
          <a:xfrm>
            <a:off x="5000628" y="5786454"/>
            <a:ext cx="360363" cy="360363"/>
          </a:xfrm>
          <a:prstGeom prst="ellipse">
            <a:avLst/>
          </a:prstGeom>
          <a:solidFill>
            <a:srgbClr val="FFC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0" name="Oval 10"/>
          <p:cNvSpPr>
            <a:spLocks noChangeArrowheads="1"/>
          </p:cNvSpPr>
          <p:nvPr/>
        </p:nvSpPr>
        <p:spPr bwMode="auto">
          <a:xfrm>
            <a:off x="6711967" y="5786454"/>
            <a:ext cx="360363" cy="360363"/>
          </a:xfrm>
          <a:prstGeom prst="ellipse">
            <a:avLst/>
          </a:prstGeom>
          <a:solidFill>
            <a:srgbClr val="000099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1" name="Oval 9"/>
          <p:cNvSpPr>
            <a:spLocks noChangeArrowheads="1"/>
          </p:cNvSpPr>
          <p:nvPr/>
        </p:nvSpPr>
        <p:spPr bwMode="auto">
          <a:xfrm>
            <a:off x="7569223" y="5786454"/>
            <a:ext cx="360363" cy="360363"/>
          </a:xfrm>
          <a:prstGeom prst="ellipse">
            <a:avLst/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3" name="Oval 2"/>
          <p:cNvSpPr>
            <a:spLocks noChangeArrowheads="1"/>
          </p:cNvSpPr>
          <p:nvPr/>
        </p:nvSpPr>
        <p:spPr bwMode="auto">
          <a:xfrm>
            <a:off x="7140595" y="5786454"/>
            <a:ext cx="360363" cy="360363"/>
          </a:xfrm>
          <a:prstGeom prst="ellipse">
            <a:avLst/>
          </a:prstGeom>
          <a:solidFill>
            <a:srgbClr val="0070C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5" name="Oval 7"/>
          <p:cNvSpPr>
            <a:spLocks noChangeArrowheads="1"/>
          </p:cNvSpPr>
          <p:nvPr/>
        </p:nvSpPr>
        <p:spPr bwMode="auto">
          <a:xfrm>
            <a:off x="8426479" y="5786454"/>
            <a:ext cx="360363" cy="360363"/>
          </a:xfrm>
          <a:prstGeom prst="ellipse">
            <a:avLst/>
          </a:prstGeom>
          <a:solidFill>
            <a:srgbClr val="FFC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6" name="Oval 3"/>
          <p:cNvSpPr>
            <a:spLocks noChangeArrowheads="1"/>
          </p:cNvSpPr>
          <p:nvPr/>
        </p:nvSpPr>
        <p:spPr bwMode="auto">
          <a:xfrm>
            <a:off x="7997851" y="5786454"/>
            <a:ext cx="360363" cy="360363"/>
          </a:xfrm>
          <a:prstGeom prst="ellipse">
            <a:avLst/>
          </a:prstGeom>
          <a:solidFill>
            <a:srgbClr val="008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7" name="Oval 4"/>
          <p:cNvSpPr>
            <a:spLocks noChangeArrowheads="1"/>
          </p:cNvSpPr>
          <p:nvPr/>
        </p:nvSpPr>
        <p:spPr bwMode="auto">
          <a:xfrm>
            <a:off x="5643570" y="5786454"/>
            <a:ext cx="360363" cy="360363"/>
          </a:xfrm>
          <a:prstGeom prst="ellipse">
            <a:avLst/>
          </a:prstGeom>
          <a:solidFill>
            <a:srgbClr val="8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8" name="Oval 2"/>
          <p:cNvSpPr>
            <a:spLocks noChangeArrowheads="1"/>
          </p:cNvSpPr>
          <p:nvPr/>
        </p:nvSpPr>
        <p:spPr bwMode="auto">
          <a:xfrm>
            <a:off x="6072198" y="5786454"/>
            <a:ext cx="360363" cy="360363"/>
          </a:xfrm>
          <a:prstGeom prst="ellipse">
            <a:avLst/>
          </a:prstGeom>
          <a:solidFill>
            <a:srgbClr val="FF33CC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9" name="Oval 2"/>
          <p:cNvSpPr>
            <a:spLocks noChangeArrowheads="1"/>
          </p:cNvSpPr>
          <p:nvPr/>
        </p:nvSpPr>
        <p:spPr bwMode="auto">
          <a:xfrm>
            <a:off x="1357290" y="4357694"/>
            <a:ext cx="360363" cy="360363"/>
          </a:xfrm>
          <a:prstGeom prst="ellipse">
            <a:avLst/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0" name="Oval 4"/>
          <p:cNvSpPr>
            <a:spLocks noChangeArrowheads="1"/>
          </p:cNvSpPr>
          <p:nvPr/>
        </p:nvSpPr>
        <p:spPr bwMode="auto">
          <a:xfrm>
            <a:off x="7429520" y="4357694"/>
            <a:ext cx="360363" cy="360363"/>
          </a:xfrm>
          <a:prstGeom prst="ellipse">
            <a:avLst/>
          </a:prstGeom>
          <a:solidFill>
            <a:srgbClr val="000099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Picture 4" descr="rufis - Photo de Chapelle Notre Dame de Ruffis, Montredon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500042"/>
            <a:ext cx="7500990" cy="5632563"/>
          </a:xfrm>
          <a:prstGeom prst="rect">
            <a:avLst/>
          </a:prstGeom>
          <a:noFill/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643042" y="5857892"/>
            <a:ext cx="5715040" cy="714357"/>
          </a:xfrm>
          <a:prstGeom prst="rect">
            <a:avLst/>
          </a:prstGeom>
          <a:solidFill>
            <a:srgbClr val="33CCCC"/>
          </a:solidFill>
          <a:ln w="25400">
            <a:solidFill>
              <a:srgbClr val="000000"/>
            </a:solidFill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Berlin Sans FB Demi" pitchFamily="34" charset="0"/>
                <a:ea typeface="+mj-ea"/>
                <a:cs typeface="+mj-cs"/>
              </a:rPr>
              <a:t>Sanctuaire </a:t>
            </a:r>
            <a:r>
              <a:rPr lang="fr-FR" sz="4800" kern="0" dirty="0" smtClean="0">
                <a:solidFill>
                  <a:schemeClr val="tx2"/>
                </a:solidFill>
                <a:latin typeface="Berlin Sans FB Demi" pitchFamily="34" charset="0"/>
                <a:ea typeface="+mj-ea"/>
                <a:cs typeface="+mj-cs"/>
              </a:rPr>
              <a:t>13</a:t>
            </a:r>
            <a:endParaRPr kumimoji="0" lang="fr-FR" sz="48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Berlin Sans FB Dem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0" y="2143116"/>
            <a:ext cx="9144000" cy="4139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4000" b="1" dirty="0" smtClean="0">
                <a:latin typeface="Comic Sans MS" pitchFamily="66" charset="0"/>
              </a:rPr>
              <a:t>Utilisez l’alphabet suivant pour découvrir le nom de ce sanctuaire</a:t>
            </a:r>
          </a:p>
          <a:p>
            <a:pPr algn="ctr">
              <a:spcBef>
                <a:spcPct val="50000"/>
              </a:spcBef>
            </a:pPr>
            <a:endParaRPr lang="fr-FR" sz="4000" b="1" dirty="0" smtClean="0">
              <a:latin typeface="Comic Sans MS" pitchFamily="66" charset="0"/>
            </a:endParaRPr>
          </a:p>
          <a:p>
            <a:pPr algn="ctr">
              <a:spcBef>
                <a:spcPct val="50000"/>
              </a:spcBef>
            </a:pPr>
            <a:endParaRPr lang="fr-FR" sz="3200" b="1" dirty="0" smtClean="0">
              <a:latin typeface="Wingdings" pitchFamily="2" charset="2"/>
            </a:endParaRPr>
          </a:p>
          <a:p>
            <a:pPr algn="ctr">
              <a:spcBef>
                <a:spcPct val="50000"/>
              </a:spcBef>
            </a:pPr>
            <a:endParaRPr lang="fr-FR" sz="1800" b="1" dirty="0" smtClean="0">
              <a:latin typeface="Wingdings" pitchFamily="2" charset="2"/>
            </a:endParaRPr>
          </a:p>
          <a:p>
            <a:pPr algn="ctr">
              <a:spcBef>
                <a:spcPct val="50000"/>
              </a:spcBef>
            </a:pPr>
            <a:r>
              <a:rPr lang="fr-FR" sz="3200" b="1" dirty="0" smtClean="0">
                <a:latin typeface="Wingdings" pitchFamily="2" charset="2"/>
              </a:rPr>
              <a:t>NOTRE DAME DE RUFFIS</a:t>
            </a: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0" y="500042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4800" dirty="0" smtClean="0">
                <a:solidFill>
                  <a:srgbClr val="FF0000"/>
                </a:solidFill>
                <a:latin typeface="Berlin Sans FB Demi" pitchFamily="34" charset="0"/>
              </a:rPr>
              <a:t>Ma chapelle a la forme d’une tour</a:t>
            </a:r>
            <a:endParaRPr lang="fr-FR" sz="4800" dirty="0">
              <a:solidFill>
                <a:srgbClr val="FF0000"/>
              </a:solidFill>
              <a:latin typeface="Berlin Sans FB Demi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0" y="0"/>
            <a:ext cx="2214578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F8F8F8"/>
                </a:solidFill>
                <a:latin typeface="Segoe UI Black" pitchFamily="34" charset="0"/>
                <a:ea typeface="Segoe UI Black" pitchFamily="34" charset="0"/>
              </a:rPr>
              <a:t>INDICE  1</a:t>
            </a:r>
            <a:endParaRPr lang="fr-FR" dirty="0">
              <a:solidFill>
                <a:srgbClr val="F8F8F8"/>
              </a:solidFill>
              <a:latin typeface="Segoe UI Black" pitchFamily="34" charset="0"/>
              <a:ea typeface="Segoe UI Black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0" y="1643050"/>
            <a:ext cx="2214578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F8F8F8"/>
                </a:solidFill>
                <a:latin typeface="Segoe UI Black" pitchFamily="34" charset="0"/>
                <a:ea typeface="Segoe UI Black" pitchFamily="34" charset="0"/>
              </a:rPr>
              <a:t>INDICE  2</a:t>
            </a:r>
            <a:endParaRPr lang="fr-FR" dirty="0">
              <a:solidFill>
                <a:srgbClr val="F8F8F8"/>
              </a:solidFill>
              <a:latin typeface="Segoe UI Black" pitchFamily="34" charset="0"/>
              <a:ea typeface="Segoe UI Black" pitchFamily="34" charset="0"/>
            </a:endParaRPr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500034" y="3500438"/>
          <a:ext cx="8215376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1952"/>
                <a:gridCol w="631952"/>
                <a:gridCol w="631952"/>
                <a:gridCol w="631952"/>
                <a:gridCol w="631952"/>
                <a:gridCol w="631952"/>
                <a:gridCol w="631952"/>
                <a:gridCol w="631952"/>
                <a:gridCol w="631952"/>
                <a:gridCol w="631952"/>
                <a:gridCol w="631952"/>
                <a:gridCol w="631952"/>
                <a:gridCol w="631952"/>
              </a:tblGrid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A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B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C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D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E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F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G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H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I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J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K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L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M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A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B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C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D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E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F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G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H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I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J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K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L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M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N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O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P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Q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R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S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T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U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V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W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X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Y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Z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N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O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P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Q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R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S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T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U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V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W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X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Y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Z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ontaine Mère Die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142852"/>
            <a:ext cx="4786346" cy="6364453"/>
          </a:xfrm>
          <a:prstGeom prst="rect">
            <a:avLst/>
          </a:prstGeom>
          <a:noFill/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643042" y="5857892"/>
            <a:ext cx="5715040" cy="714357"/>
          </a:xfrm>
          <a:prstGeom prst="rect">
            <a:avLst/>
          </a:prstGeom>
          <a:solidFill>
            <a:srgbClr val="33CCCC"/>
          </a:solidFill>
          <a:ln w="25400">
            <a:solidFill>
              <a:srgbClr val="000000"/>
            </a:solidFill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Berlin Sans FB Demi" pitchFamily="34" charset="0"/>
                <a:ea typeface="+mj-ea"/>
                <a:cs typeface="+mj-cs"/>
              </a:rPr>
              <a:t>Sanctuaire 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0" y="2857496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4000" b="1" dirty="0" smtClean="0">
                <a:latin typeface="Comic Sans MS" pitchFamily="66" charset="0"/>
              </a:rPr>
              <a:t>Résoudre le rébus suivant pour trouver le nom de ce sanctuaire</a:t>
            </a: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0" y="357166"/>
            <a:ext cx="91440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6600" dirty="0" smtClean="0">
                <a:solidFill>
                  <a:srgbClr val="FF0000"/>
                </a:solidFill>
                <a:latin typeface="Berlin Sans FB Demi" pitchFamily="34" charset="0"/>
              </a:rPr>
              <a:t>Ce sanctuaire abrite une source</a:t>
            </a:r>
            <a:endParaRPr lang="fr-FR" sz="6600" dirty="0">
              <a:solidFill>
                <a:srgbClr val="FF0000"/>
              </a:solidFill>
              <a:latin typeface="Berlin Sans FB Demi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0" y="0"/>
            <a:ext cx="2214578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F8F8F8"/>
                </a:solidFill>
                <a:latin typeface="Segoe UI Black" pitchFamily="34" charset="0"/>
                <a:ea typeface="Segoe UI Black" pitchFamily="34" charset="0"/>
              </a:rPr>
              <a:t>INDICE  1</a:t>
            </a:r>
            <a:endParaRPr lang="fr-FR" dirty="0">
              <a:solidFill>
                <a:srgbClr val="F8F8F8"/>
              </a:solidFill>
              <a:latin typeface="Segoe UI Black" pitchFamily="34" charset="0"/>
              <a:ea typeface="Segoe UI Black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0" y="2357430"/>
            <a:ext cx="2214578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F8F8F8"/>
                </a:solidFill>
                <a:latin typeface="Segoe UI Black" pitchFamily="34" charset="0"/>
                <a:ea typeface="Segoe UI Black" pitchFamily="34" charset="0"/>
              </a:rPr>
              <a:t>INDICE  2</a:t>
            </a:r>
            <a:endParaRPr lang="fr-FR" dirty="0">
              <a:solidFill>
                <a:srgbClr val="F8F8F8"/>
              </a:solidFill>
              <a:latin typeface="Segoe UI Black" pitchFamily="34" charset="0"/>
              <a:ea typeface="Segoe UI Black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t="7596" b="6318"/>
          <a:stretch>
            <a:fillRect/>
          </a:stretch>
        </p:blipFill>
        <p:spPr bwMode="auto">
          <a:xfrm>
            <a:off x="285720" y="4286256"/>
            <a:ext cx="8643966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autpoul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285728"/>
            <a:ext cx="3000396" cy="6000792"/>
          </a:xfrm>
          <a:prstGeom prst="rect">
            <a:avLst/>
          </a:prstGeom>
          <a:noFill/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643042" y="5857892"/>
            <a:ext cx="5715040" cy="714357"/>
          </a:xfrm>
          <a:prstGeom prst="rect">
            <a:avLst/>
          </a:prstGeom>
          <a:solidFill>
            <a:srgbClr val="33CCCC"/>
          </a:solidFill>
          <a:ln w="25400">
            <a:solidFill>
              <a:srgbClr val="000000"/>
            </a:solidFill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Berlin Sans FB Demi" pitchFamily="34" charset="0"/>
                <a:ea typeface="+mj-ea"/>
                <a:cs typeface="+mj-cs"/>
              </a:rPr>
              <a:t>Sanctuaire 15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0" y="3357562"/>
            <a:ext cx="91440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4000" b="1" dirty="0" smtClean="0">
                <a:latin typeface="Comic Sans MS" pitchFamily="66" charset="0"/>
              </a:rPr>
              <a:t>Les lettres sont à l’envers…. Tournez-les pour retrouver le nom de ce sanctuaire</a:t>
            </a: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0" y="500042"/>
            <a:ext cx="9144000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5400" dirty="0" smtClean="0">
                <a:solidFill>
                  <a:srgbClr val="FF0000"/>
                </a:solidFill>
                <a:latin typeface="Berlin Sans FB Demi" pitchFamily="34" charset="0"/>
              </a:rPr>
              <a:t>Mon sanctuaire est perché sur un rocher au dessus de Mazamet</a:t>
            </a:r>
            <a:endParaRPr lang="fr-FR" sz="5400" dirty="0">
              <a:solidFill>
                <a:srgbClr val="FF0000"/>
              </a:solidFill>
              <a:latin typeface="Berlin Sans FB Demi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0" y="0"/>
            <a:ext cx="2214578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F8F8F8"/>
                </a:solidFill>
                <a:latin typeface="Segoe UI Black" pitchFamily="34" charset="0"/>
                <a:ea typeface="Segoe UI Black" pitchFamily="34" charset="0"/>
              </a:rPr>
              <a:t>INDICE  1</a:t>
            </a:r>
            <a:endParaRPr lang="fr-FR" dirty="0">
              <a:solidFill>
                <a:srgbClr val="F8F8F8"/>
              </a:solidFill>
              <a:latin typeface="Segoe UI Black" pitchFamily="34" charset="0"/>
              <a:ea typeface="Segoe UI Black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0" y="2786058"/>
            <a:ext cx="2214578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F8F8F8"/>
                </a:solidFill>
                <a:latin typeface="Segoe UI Black" pitchFamily="34" charset="0"/>
                <a:ea typeface="Segoe UI Black" pitchFamily="34" charset="0"/>
              </a:rPr>
              <a:t>INDICE  2</a:t>
            </a:r>
            <a:endParaRPr lang="fr-FR" dirty="0">
              <a:solidFill>
                <a:srgbClr val="F8F8F8"/>
              </a:solidFill>
              <a:latin typeface="Segoe UI Black" pitchFamily="34" charset="0"/>
              <a:ea typeface="Segoe UI Black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0" y="5643578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 smtClean="0">
                <a:latin typeface="Berlin Sans FB Demi" pitchFamily="34" charset="0"/>
              </a:rPr>
              <a:t> LUOPTUAH ‘D EMAD ERTON</a:t>
            </a:r>
            <a:endParaRPr lang="fr-FR" sz="4800" dirty="0">
              <a:latin typeface="Berlin Sans FB Dem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Oratoire de Notre-Dame d'Oliviège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357422" y="214290"/>
            <a:ext cx="4143404" cy="6215107"/>
          </a:xfrm>
          <a:prstGeom prst="rect">
            <a:avLst/>
          </a:prstGeom>
          <a:noFill/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643042" y="5857892"/>
            <a:ext cx="5715040" cy="714357"/>
          </a:xfrm>
          <a:prstGeom prst="rect">
            <a:avLst/>
          </a:prstGeom>
          <a:solidFill>
            <a:srgbClr val="33CCCC"/>
          </a:solidFill>
          <a:ln w="25400">
            <a:solidFill>
              <a:srgbClr val="000000"/>
            </a:solidFill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Berlin Sans FB Demi" pitchFamily="34" charset="0"/>
                <a:ea typeface="+mj-ea"/>
                <a:cs typeface="+mj-cs"/>
              </a:rPr>
              <a:t>Sanctuaire 16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0" y="2928934"/>
            <a:ext cx="9144000" cy="3462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3800" b="1" dirty="0" smtClean="0">
                <a:latin typeface="Comic Sans MS" pitchFamily="66" charset="0"/>
              </a:rPr>
              <a:t>Remplacez les nombres par des lettres : 1 par A, 2 par B…. et vous trouverez le nom de ce sanctuaire</a:t>
            </a:r>
          </a:p>
          <a:p>
            <a:pPr algn="ctr">
              <a:spcBef>
                <a:spcPct val="50000"/>
              </a:spcBef>
            </a:pPr>
            <a:r>
              <a:rPr lang="fr-FR" sz="4200" b="1" dirty="0" smtClean="0">
                <a:latin typeface="Comic Sans MS" pitchFamily="66" charset="0"/>
              </a:rPr>
              <a:t>14/15/20/18/5 – 4/1/13/5 – 4’15/12/9/22/9/5/7/5/19</a:t>
            </a:r>
            <a:endParaRPr lang="fr-FR" sz="4200" b="1" dirty="0">
              <a:latin typeface="Comic Sans MS" pitchFamily="66" charset="0"/>
            </a:endParaRP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0" y="357166"/>
            <a:ext cx="91440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5400" dirty="0" smtClean="0">
                <a:solidFill>
                  <a:srgbClr val="FF0000"/>
                </a:solidFill>
                <a:latin typeface="Berlin Sans FB Demi" pitchFamily="34" charset="0"/>
              </a:rPr>
              <a:t>Mon sanctuaire est un simple oratoire de briques</a:t>
            </a:r>
            <a:endParaRPr lang="fr-FR" sz="5400" dirty="0">
              <a:solidFill>
                <a:srgbClr val="FF0000"/>
              </a:solidFill>
              <a:latin typeface="Berlin Sans FB Demi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0" y="0"/>
            <a:ext cx="2214578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F8F8F8"/>
                </a:solidFill>
                <a:latin typeface="Segoe UI Black" pitchFamily="34" charset="0"/>
                <a:ea typeface="Segoe UI Black" pitchFamily="34" charset="0"/>
              </a:rPr>
              <a:t>INDICE  1</a:t>
            </a:r>
            <a:endParaRPr lang="fr-FR" dirty="0">
              <a:solidFill>
                <a:srgbClr val="F8F8F8"/>
              </a:solidFill>
              <a:latin typeface="Segoe UI Black" pitchFamily="34" charset="0"/>
              <a:ea typeface="Segoe UI Black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0" y="2357430"/>
            <a:ext cx="2214578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F8F8F8"/>
                </a:solidFill>
                <a:latin typeface="Segoe UI Black" pitchFamily="34" charset="0"/>
                <a:ea typeface="Segoe UI Black" pitchFamily="34" charset="0"/>
              </a:rPr>
              <a:t>INDICE  2</a:t>
            </a:r>
            <a:endParaRPr lang="fr-FR" dirty="0">
              <a:solidFill>
                <a:srgbClr val="F8F8F8"/>
              </a:solidFill>
              <a:latin typeface="Segoe UI Black" pitchFamily="34" charset="0"/>
              <a:ea typeface="Segoe UI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Eglise Notre-Dame de La Drèche, Albi | Mapio.ne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214290"/>
            <a:ext cx="6767416" cy="6143668"/>
          </a:xfrm>
          <a:prstGeom prst="rect">
            <a:avLst/>
          </a:prstGeom>
          <a:noFill/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643042" y="5857892"/>
            <a:ext cx="5715040" cy="714357"/>
          </a:xfrm>
          <a:prstGeom prst="rect">
            <a:avLst/>
          </a:prstGeom>
          <a:solidFill>
            <a:srgbClr val="33CCCC"/>
          </a:solidFill>
          <a:ln w="25400">
            <a:solidFill>
              <a:srgbClr val="000000"/>
            </a:solidFill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Berlin Sans FB Demi" pitchFamily="34" charset="0"/>
                <a:ea typeface="+mj-ea"/>
                <a:cs typeface="+mj-cs"/>
              </a:rPr>
              <a:t>Sanctuaire 17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0" y="2887682"/>
            <a:ext cx="914400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4000" b="1" dirty="0" smtClean="0">
                <a:latin typeface="Comic Sans MS" pitchFamily="66" charset="0"/>
              </a:rPr>
              <a:t>Utilisez le code couleur pour retrouver le nom de ce sanctuaire</a:t>
            </a:r>
          </a:p>
          <a:p>
            <a:pPr algn="ctr">
              <a:spcBef>
                <a:spcPct val="50000"/>
              </a:spcBef>
            </a:pPr>
            <a:endParaRPr lang="fr-FR" sz="2800" b="1" dirty="0" smtClean="0">
              <a:latin typeface="Comic Sans MS" pitchFamily="66" charset="0"/>
            </a:endParaRPr>
          </a:p>
          <a:p>
            <a:pPr algn="ctr">
              <a:spcBef>
                <a:spcPts val="0"/>
              </a:spcBef>
            </a:pPr>
            <a:r>
              <a:rPr lang="fr-FR" sz="4400" b="1" dirty="0" smtClean="0">
                <a:latin typeface="Berlin Sans FB Demi" pitchFamily="34" charset="0"/>
                <a:ea typeface="Hobo" pitchFamily="2" charset="0"/>
                <a:cs typeface="Arial" pitchFamily="34" charset="0"/>
              </a:rPr>
              <a:t>U A N O E T R G C D M L H</a:t>
            </a:r>
          </a:p>
          <a:p>
            <a:pPr algn="ctr">
              <a:spcBef>
                <a:spcPts val="0"/>
              </a:spcBef>
            </a:pPr>
            <a:endParaRPr lang="fr-FR" sz="4400" b="1" dirty="0" smtClean="0">
              <a:latin typeface="Berlin Sans FB Demi" pitchFamily="34" charset="0"/>
              <a:ea typeface="Hobo" pitchFamily="2" charset="0"/>
              <a:cs typeface="Arial" pitchFamily="34" charset="0"/>
            </a:endParaRPr>
          </a:p>
          <a:p>
            <a:pPr algn="ctr">
              <a:spcBef>
                <a:spcPts val="0"/>
              </a:spcBef>
            </a:pPr>
            <a:endParaRPr lang="fr-FR" sz="4400" b="1" dirty="0" smtClean="0">
              <a:latin typeface="Berlin Sans FB Demi" pitchFamily="34" charset="0"/>
              <a:ea typeface="Hobo" pitchFamily="2" charset="0"/>
              <a:cs typeface="Arial" pitchFamily="34" charset="0"/>
            </a:endParaRPr>
          </a:p>
          <a:p>
            <a:pPr algn="ctr">
              <a:spcBef>
                <a:spcPct val="50000"/>
              </a:spcBef>
            </a:pPr>
            <a:endParaRPr lang="fr-FR" sz="4400" b="1" dirty="0">
              <a:latin typeface="Comic Sans MS" pitchFamily="66" charset="0"/>
            </a:endParaRP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0" y="285728"/>
            <a:ext cx="9144000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5400" dirty="0" smtClean="0">
                <a:solidFill>
                  <a:srgbClr val="FF0000"/>
                </a:solidFill>
                <a:latin typeface="Berlin Sans FB Demi" pitchFamily="34" charset="0"/>
              </a:rPr>
              <a:t>Ma chapelle ressemble beaucoup à la cathédrale Sainte Cécile</a:t>
            </a:r>
            <a:endParaRPr lang="fr-FR" sz="5400" dirty="0">
              <a:solidFill>
                <a:srgbClr val="FF0000"/>
              </a:solidFill>
              <a:latin typeface="Berlin Sans FB Demi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0" y="0"/>
            <a:ext cx="2214578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F8F8F8"/>
                </a:solidFill>
                <a:latin typeface="Segoe UI Black" pitchFamily="34" charset="0"/>
                <a:ea typeface="Segoe UI Black" pitchFamily="34" charset="0"/>
              </a:rPr>
              <a:t>INDICE  1</a:t>
            </a:r>
            <a:endParaRPr lang="fr-FR" dirty="0">
              <a:solidFill>
                <a:srgbClr val="F8F8F8"/>
              </a:solidFill>
              <a:latin typeface="Segoe UI Black" pitchFamily="34" charset="0"/>
              <a:ea typeface="Segoe UI Black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0" y="2428868"/>
            <a:ext cx="2214578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F8F8F8"/>
                </a:solidFill>
                <a:latin typeface="Segoe UI Black" pitchFamily="34" charset="0"/>
                <a:ea typeface="Segoe UI Black" pitchFamily="34" charset="0"/>
              </a:rPr>
              <a:t>INDICE  2</a:t>
            </a:r>
            <a:endParaRPr lang="fr-FR" dirty="0">
              <a:solidFill>
                <a:srgbClr val="F8F8F8"/>
              </a:solidFill>
              <a:latin typeface="Segoe UI Black" pitchFamily="34" charset="0"/>
              <a:ea typeface="Segoe UI Black" pitchFamily="34" charset="0"/>
            </a:endParaRPr>
          </a:p>
        </p:txBody>
      </p:sp>
      <p:sp>
        <p:nvSpPr>
          <p:cNvPr id="1026" name="Oval 2"/>
          <p:cNvSpPr>
            <a:spLocks noChangeArrowheads="1"/>
          </p:cNvSpPr>
          <p:nvPr/>
        </p:nvSpPr>
        <p:spPr bwMode="auto">
          <a:xfrm>
            <a:off x="1785918" y="4357694"/>
            <a:ext cx="360363" cy="360363"/>
          </a:xfrm>
          <a:prstGeom prst="ellipse">
            <a:avLst/>
          </a:prstGeom>
          <a:solidFill>
            <a:srgbClr val="FF33CC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7" name="Oval 3"/>
          <p:cNvSpPr>
            <a:spLocks noChangeArrowheads="1"/>
          </p:cNvSpPr>
          <p:nvPr/>
        </p:nvSpPr>
        <p:spPr bwMode="auto">
          <a:xfrm>
            <a:off x="5929322" y="4357694"/>
            <a:ext cx="360363" cy="360363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8" name="Oval 4"/>
          <p:cNvSpPr>
            <a:spLocks noChangeArrowheads="1"/>
          </p:cNvSpPr>
          <p:nvPr/>
        </p:nvSpPr>
        <p:spPr bwMode="auto">
          <a:xfrm>
            <a:off x="6472234" y="4348169"/>
            <a:ext cx="360363" cy="360363"/>
          </a:xfrm>
          <a:prstGeom prst="ellipse">
            <a:avLst/>
          </a:prstGeom>
          <a:solidFill>
            <a:srgbClr val="7030A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9" name="Oval 5"/>
          <p:cNvSpPr>
            <a:spLocks noChangeArrowheads="1"/>
          </p:cNvSpPr>
          <p:nvPr/>
        </p:nvSpPr>
        <p:spPr bwMode="auto">
          <a:xfrm>
            <a:off x="2357422" y="4357694"/>
            <a:ext cx="360363" cy="360363"/>
          </a:xfrm>
          <a:prstGeom prst="ellipse">
            <a:avLst/>
          </a:prstGeom>
          <a:solidFill>
            <a:srgbClr val="008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30" name="Oval 6"/>
          <p:cNvSpPr>
            <a:spLocks noChangeArrowheads="1"/>
          </p:cNvSpPr>
          <p:nvPr/>
        </p:nvSpPr>
        <p:spPr bwMode="auto">
          <a:xfrm>
            <a:off x="2928926" y="4357694"/>
            <a:ext cx="360363" cy="360363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31" name="Oval 7"/>
          <p:cNvSpPr>
            <a:spLocks noChangeArrowheads="1"/>
          </p:cNvSpPr>
          <p:nvPr/>
        </p:nvSpPr>
        <p:spPr bwMode="auto">
          <a:xfrm>
            <a:off x="3428992" y="4357694"/>
            <a:ext cx="360363" cy="360363"/>
          </a:xfrm>
          <a:prstGeom prst="ellipse">
            <a:avLst/>
          </a:prstGeom>
          <a:solidFill>
            <a:srgbClr val="FFC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32" name="Oval 8"/>
          <p:cNvSpPr>
            <a:spLocks noChangeArrowheads="1"/>
          </p:cNvSpPr>
          <p:nvPr/>
        </p:nvSpPr>
        <p:spPr bwMode="auto">
          <a:xfrm>
            <a:off x="3857620" y="4357694"/>
            <a:ext cx="360363" cy="360363"/>
          </a:xfrm>
          <a:prstGeom prst="ellipse">
            <a:avLst/>
          </a:pr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33" name="Oval 9"/>
          <p:cNvSpPr>
            <a:spLocks noChangeArrowheads="1"/>
          </p:cNvSpPr>
          <p:nvPr/>
        </p:nvSpPr>
        <p:spPr bwMode="auto">
          <a:xfrm>
            <a:off x="4357686" y="4357694"/>
            <a:ext cx="360363" cy="360363"/>
          </a:xfrm>
          <a:prstGeom prst="ellipse">
            <a:avLst/>
          </a:prstGeom>
          <a:solidFill>
            <a:srgbClr val="4F81BD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34" name="Oval 10"/>
          <p:cNvSpPr>
            <a:spLocks noChangeArrowheads="1"/>
          </p:cNvSpPr>
          <p:nvPr/>
        </p:nvSpPr>
        <p:spPr bwMode="auto">
          <a:xfrm>
            <a:off x="4857752" y="4357694"/>
            <a:ext cx="360363" cy="3603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35" name="Oval 11"/>
          <p:cNvSpPr>
            <a:spLocks noChangeArrowheads="1"/>
          </p:cNvSpPr>
          <p:nvPr/>
        </p:nvSpPr>
        <p:spPr bwMode="auto">
          <a:xfrm>
            <a:off x="5429256" y="4357694"/>
            <a:ext cx="360363" cy="360363"/>
          </a:xfrm>
          <a:prstGeom prst="ellipse">
            <a:avLst/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6" name="Oval 4"/>
          <p:cNvSpPr>
            <a:spLocks noChangeArrowheads="1"/>
          </p:cNvSpPr>
          <p:nvPr/>
        </p:nvSpPr>
        <p:spPr bwMode="auto">
          <a:xfrm>
            <a:off x="6929454" y="4357694"/>
            <a:ext cx="360363" cy="360363"/>
          </a:xfrm>
          <a:prstGeom prst="ellipse">
            <a:avLst/>
          </a:prstGeom>
          <a:solidFill>
            <a:srgbClr val="8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7" name="Oval 5"/>
          <p:cNvSpPr>
            <a:spLocks noChangeArrowheads="1"/>
          </p:cNvSpPr>
          <p:nvPr/>
        </p:nvSpPr>
        <p:spPr bwMode="auto">
          <a:xfrm>
            <a:off x="214282" y="5786454"/>
            <a:ext cx="360363" cy="360363"/>
          </a:xfrm>
          <a:prstGeom prst="ellipse">
            <a:avLst/>
          </a:prstGeom>
          <a:solidFill>
            <a:srgbClr val="008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8" name="Oval 6"/>
          <p:cNvSpPr>
            <a:spLocks noChangeArrowheads="1"/>
          </p:cNvSpPr>
          <p:nvPr/>
        </p:nvSpPr>
        <p:spPr bwMode="auto">
          <a:xfrm>
            <a:off x="642910" y="5786454"/>
            <a:ext cx="360363" cy="360363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9" name="Oval 8"/>
          <p:cNvSpPr>
            <a:spLocks noChangeArrowheads="1"/>
          </p:cNvSpPr>
          <p:nvPr/>
        </p:nvSpPr>
        <p:spPr bwMode="auto">
          <a:xfrm>
            <a:off x="1068365" y="5786454"/>
            <a:ext cx="360363" cy="360363"/>
          </a:xfrm>
          <a:prstGeom prst="ellipse">
            <a:avLst/>
          </a:pr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0" name="Oval 9"/>
          <p:cNvSpPr>
            <a:spLocks noChangeArrowheads="1"/>
          </p:cNvSpPr>
          <p:nvPr/>
        </p:nvSpPr>
        <p:spPr bwMode="auto">
          <a:xfrm>
            <a:off x="1496993" y="5786454"/>
            <a:ext cx="360363" cy="360363"/>
          </a:xfrm>
          <a:prstGeom prst="ellipse">
            <a:avLst/>
          </a:prstGeom>
          <a:solidFill>
            <a:srgbClr val="4F81BD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1" name="Oval 7"/>
          <p:cNvSpPr>
            <a:spLocks noChangeArrowheads="1"/>
          </p:cNvSpPr>
          <p:nvPr/>
        </p:nvSpPr>
        <p:spPr bwMode="auto">
          <a:xfrm>
            <a:off x="1925621" y="5786454"/>
            <a:ext cx="360363" cy="360363"/>
          </a:xfrm>
          <a:prstGeom prst="ellipse">
            <a:avLst/>
          </a:prstGeom>
          <a:solidFill>
            <a:srgbClr val="FFC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2" name="Oval 3"/>
          <p:cNvSpPr>
            <a:spLocks noChangeArrowheads="1"/>
          </p:cNvSpPr>
          <p:nvPr/>
        </p:nvSpPr>
        <p:spPr bwMode="auto">
          <a:xfrm>
            <a:off x="2500298" y="5786454"/>
            <a:ext cx="360363" cy="360363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5" name="Oval 2"/>
          <p:cNvSpPr>
            <a:spLocks noChangeArrowheads="1"/>
          </p:cNvSpPr>
          <p:nvPr/>
        </p:nvSpPr>
        <p:spPr bwMode="auto">
          <a:xfrm>
            <a:off x="2928926" y="5786454"/>
            <a:ext cx="360363" cy="360363"/>
          </a:xfrm>
          <a:prstGeom prst="ellipse">
            <a:avLst/>
          </a:prstGeom>
          <a:solidFill>
            <a:srgbClr val="FF33CC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6" name="Oval 4"/>
          <p:cNvSpPr>
            <a:spLocks noChangeArrowheads="1"/>
          </p:cNvSpPr>
          <p:nvPr/>
        </p:nvSpPr>
        <p:spPr bwMode="auto">
          <a:xfrm>
            <a:off x="3357554" y="5786454"/>
            <a:ext cx="360363" cy="360363"/>
          </a:xfrm>
          <a:prstGeom prst="ellipse">
            <a:avLst/>
          </a:prstGeom>
          <a:solidFill>
            <a:srgbClr val="7030A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7" name="Oval 7"/>
          <p:cNvSpPr>
            <a:spLocks noChangeArrowheads="1"/>
          </p:cNvSpPr>
          <p:nvPr/>
        </p:nvSpPr>
        <p:spPr bwMode="auto">
          <a:xfrm>
            <a:off x="3786182" y="5786454"/>
            <a:ext cx="360363" cy="360363"/>
          </a:xfrm>
          <a:prstGeom prst="ellipse">
            <a:avLst/>
          </a:prstGeom>
          <a:solidFill>
            <a:srgbClr val="FFC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8" name="Oval 3"/>
          <p:cNvSpPr>
            <a:spLocks noChangeArrowheads="1"/>
          </p:cNvSpPr>
          <p:nvPr/>
        </p:nvSpPr>
        <p:spPr bwMode="auto">
          <a:xfrm>
            <a:off x="4357686" y="5786454"/>
            <a:ext cx="360363" cy="360363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9" name="Oval 7"/>
          <p:cNvSpPr>
            <a:spLocks noChangeArrowheads="1"/>
          </p:cNvSpPr>
          <p:nvPr/>
        </p:nvSpPr>
        <p:spPr bwMode="auto">
          <a:xfrm>
            <a:off x="4786314" y="5786454"/>
            <a:ext cx="360363" cy="360363"/>
          </a:xfrm>
          <a:prstGeom prst="ellipse">
            <a:avLst/>
          </a:prstGeom>
          <a:solidFill>
            <a:srgbClr val="FFC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0" name="Oval 10"/>
          <p:cNvSpPr>
            <a:spLocks noChangeArrowheads="1"/>
          </p:cNvSpPr>
          <p:nvPr/>
        </p:nvSpPr>
        <p:spPr bwMode="auto">
          <a:xfrm>
            <a:off x="6286512" y="5786454"/>
            <a:ext cx="360363" cy="360363"/>
          </a:xfrm>
          <a:prstGeom prst="ellipse">
            <a:avLst/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1" name="Oval 9"/>
          <p:cNvSpPr>
            <a:spLocks noChangeArrowheads="1"/>
          </p:cNvSpPr>
          <p:nvPr/>
        </p:nvSpPr>
        <p:spPr bwMode="auto">
          <a:xfrm>
            <a:off x="7572396" y="5786454"/>
            <a:ext cx="360363" cy="360363"/>
          </a:xfrm>
          <a:prstGeom prst="ellipse">
            <a:avLst/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3" name="Oval 2"/>
          <p:cNvSpPr>
            <a:spLocks noChangeArrowheads="1"/>
          </p:cNvSpPr>
          <p:nvPr/>
        </p:nvSpPr>
        <p:spPr bwMode="auto">
          <a:xfrm>
            <a:off x="6715140" y="5786454"/>
            <a:ext cx="360363" cy="360363"/>
          </a:xfrm>
          <a:prstGeom prst="ellipse">
            <a:avLst/>
          </a:prstGeom>
          <a:solidFill>
            <a:srgbClr val="0070C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5" name="Oval 7"/>
          <p:cNvSpPr>
            <a:spLocks noChangeArrowheads="1"/>
          </p:cNvSpPr>
          <p:nvPr/>
        </p:nvSpPr>
        <p:spPr bwMode="auto">
          <a:xfrm>
            <a:off x="8426479" y="5786454"/>
            <a:ext cx="360363" cy="360363"/>
          </a:xfrm>
          <a:prstGeom prst="ellipse">
            <a:avLst/>
          </a:prstGeom>
          <a:solidFill>
            <a:srgbClr val="FFC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7" name="Oval 4"/>
          <p:cNvSpPr>
            <a:spLocks noChangeArrowheads="1"/>
          </p:cNvSpPr>
          <p:nvPr/>
        </p:nvSpPr>
        <p:spPr bwMode="auto">
          <a:xfrm>
            <a:off x="5354645" y="5786454"/>
            <a:ext cx="360363" cy="360363"/>
          </a:xfrm>
          <a:prstGeom prst="ellipse">
            <a:avLst/>
          </a:prstGeom>
          <a:solidFill>
            <a:srgbClr val="8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8" name="Oval 2"/>
          <p:cNvSpPr>
            <a:spLocks noChangeArrowheads="1"/>
          </p:cNvSpPr>
          <p:nvPr/>
        </p:nvSpPr>
        <p:spPr bwMode="auto">
          <a:xfrm>
            <a:off x="5783273" y="5786454"/>
            <a:ext cx="360363" cy="360363"/>
          </a:xfrm>
          <a:prstGeom prst="ellipse">
            <a:avLst/>
          </a:prstGeom>
          <a:solidFill>
            <a:srgbClr val="FF33CC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9" name="Oval 2"/>
          <p:cNvSpPr>
            <a:spLocks noChangeArrowheads="1"/>
          </p:cNvSpPr>
          <p:nvPr/>
        </p:nvSpPr>
        <p:spPr bwMode="auto">
          <a:xfrm>
            <a:off x="1357290" y="4357694"/>
            <a:ext cx="360363" cy="360363"/>
          </a:xfrm>
          <a:prstGeom prst="ellipse">
            <a:avLst/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0" name="Oval 4"/>
          <p:cNvSpPr>
            <a:spLocks noChangeArrowheads="1"/>
          </p:cNvSpPr>
          <p:nvPr/>
        </p:nvSpPr>
        <p:spPr bwMode="auto">
          <a:xfrm>
            <a:off x="7429520" y="4357694"/>
            <a:ext cx="360363" cy="360363"/>
          </a:xfrm>
          <a:prstGeom prst="ellipse">
            <a:avLst/>
          </a:prstGeom>
          <a:solidFill>
            <a:srgbClr val="000099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1" name="Oval 7"/>
          <p:cNvSpPr>
            <a:spLocks noChangeArrowheads="1"/>
          </p:cNvSpPr>
          <p:nvPr/>
        </p:nvSpPr>
        <p:spPr bwMode="auto">
          <a:xfrm>
            <a:off x="7143768" y="5786454"/>
            <a:ext cx="360363" cy="360363"/>
          </a:xfrm>
          <a:prstGeom prst="ellipse">
            <a:avLst/>
          </a:prstGeom>
          <a:solidFill>
            <a:srgbClr val="FFC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2" name="Oval 4"/>
          <p:cNvSpPr>
            <a:spLocks noChangeArrowheads="1"/>
          </p:cNvSpPr>
          <p:nvPr/>
        </p:nvSpPr>
        <p:spPr bwMode="auto">
          <a:xfrm>
            <a:off x="8001024" y="5786454"/>
            <a:ext cx="360363" cy="360363"/>
          </a:xfrm>
          <a:prstGeom prst="ellipse">
            <a:avLst/>
          </a:prstGeom>
          <a:solidFill>
            <a:srgbClr val="000099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00034" y="1000108"/>
            <a:ext cx="8143896" cy="5429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643042" y="5857892"/>
            <a:ext cx="5715040" cy="714357"/>
          </a:xfrm>
          <a:prstGeom prst="rect">
            <a:avLst/>
          </a:prstGeom>
          <a:solidFill>
            <a:srgbClr val="33CCCC"/>
          </a:solidFill>
          <a:ln w="25400">
            <a:solidFill>
              <a:srgbClr val="000000"/>
            </a:solidFill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Berlin Sans FB Demi" pitchFamily="34" charset="0"/>
                <a:ea typeface="+mj-ea"/>
                <a:cs typeface="+mj-cs"/>
              </a:rPr>
              <a:t>Sanctuaire </a:t>
            </a:r>
            <a:r>
              <a:rPr lang="fr-FR" sz="4800" kern="0" dirty="0" smtClean="0">
                <a:solidFill>
                  <a:schemeClr val="tx2"/>
                </a:solidFill>
                <a:latin typeface="Berlin Sans FB Demi" pitchFamily="34" charset="0"/>
                <a:ea typeface="+mj-ea"/>
                <a:cs typeface="+mj-cs"/>
              </a:rPr>
              <a:t>18</a:t>
            </a:r>
            <a:endParaRPr kumimoji="0" lang="fr-FR" sz="48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Berlin Sans FB Dem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0" y="2571744"/>
            <a:ext cx="9144000" cy="4139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4000" b="1" dirty="0" smtClean="0">
                <a:latin typeface="Comic Sans MS" pitchFamily="66" charset="0"/>
              </a:rPr>
              <a:t>Utilisez l’alphabet suivant pour découvrir le nom de ce sanctuaire</a:t>
            </a:r>
          </a:p>
          <a:p>
            <a:pPr algn="ctr">
              <a:spcBef>
                <a:spcPct val="50000"/>
              </a:spcBef>
            </a:pPr>
            <a:endParaRPr lang="fr-FR" sz="4000" b="1" dirty="0" smtClean="0">
              <a:latin typeface="Comic Sans MS" pitchFamily="66" charset="0"/>
            </a:endParaRPr>
          </a:p>
          <a:p>
            <a:pPr algn="ctr">
              <a:spcBef>
                <a:spcPct val="50000"/>
              </a:spcBef>
            </a:pPr>
            <a:endParaRPr lang="fr-FR" sz="3200" b="1" dirty="0" smtClean="0">
              <a:latin typeface="Wingdings" pitchFamily="2" charset="2"/>
            </a:endParaRPr>
          </a:p>
          <a:p>
            <a:pPr algn="ctr">
              <a:spcBef>
                <a:spcPct val="50000"/>
              </a:spcBef>
            </a:pPr>
            <a:endParaRPr lang="fr-FR" sz="1800" b="1" dirty="0" smtClean="0">
              <a:latin typeface="Wingdings" pitchFamily="2" charset="2"/>
            </a:endParaRPr>
          </a:p>
          <a:p>
            <a:pPr algn="ctr">
              <a:spcBef>
                <a:spcPct val="50000"/>
              </a:spcBef>
            </a:pPr>
            <a:r>
              <a:rPr lang="fr-FR" sz="3200" b="1" dirty="0" smtClean="0">
                <a:latin typeface="Wingdings" pitchFamily="2" charset="2"/>
              </a:rPr>
              <a:t>NOTRE DAME DU MONTALET</a:t>
            </a: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0" y="500042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4800" dirty="0" smtClean="0">
                <a:solidFill>
                  <a:srgbClr val="FF0000"/>
                </a:solidFill>
                <a:latin typeface="Berlin Sans FB Demi" pitchFamily="34" charset="0"/>
              </a:rPr>
              <a:t>Ma statue de Marie est la plus haute du département</a:t>
            </a:r>
            <a:endParaRPr lang="fr-FR" sz="4800" dirty="0">
              <a:solidFill>
                <a:srgbClr val="FF0000"/>
              </a:solidFill>
              <a:latin typeface="Berlin Sans FB Demi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0" y="0"/>
            <a:ext cx="2214578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F8F8F8"/>
                </a:solidFill>
                <a:latin typeface="Segoe UI Black" pitchFamily="34" charset="0"/>
                <a:ea typeface="Segoe UI Black" pitchFamily="34" charset="0"/>
              </a:rPr>
              <a:t>INDICE  1</a:t>
            </a:r>
            <a:endParaRPr lang="fr-FR" dirty="0">
              <a:solidFill>
                <a:srgbClr val="F8F8F8"/>
              </a:solidFill>
              <a:latin typeface="Segoe UI Black" pitchFamily="34" charset="0"/>
              <a:ea typeface="Segoe UI Black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0" y="2143116"/>
            <a:ext cx="2214578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F8F8F8"/>
                </a:solidFill>
                <a:latin typeface="Segoe UI Black" pitchFamily="34" charset="0"/>
                <a:ea typeface="Segoe UI Black" pitchFamily="34" charset="0"/>
              </a:rPr>
              <a:t>INDICE  2</a:t>
            </a:r>
            <a:endParaRPr lang="fr-FR" dirty="0">
              <a:solidFill>
                <a:srgbClr val="F8F8F8"/>
              </a:solidFill>
              <a:latin typeface="Segoe UI Black" pitchFamily="34" charset="0"/>
              <a:ea typeface="Segoe UI Black" pitchFamily="34" charset="0"/>
            </a:endParaRPr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428596" y="4000504"/>
          <a:ext cx="8215376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1952"/>
                <a:gridCol w="631952"/>
                <a:gridCol w="631952"/>
                <a:gridCol w="631952"/>
                <a:gridCol w="631952"/>
                <a:gridCol w="631952"/>
                <a:gridCol w="631952"/>
                <a:gridCol w="631952"/>
                <a:gridCol w="631952"/>
                <a:gridCol w="631952"/>
                <a:gridCol w="631952"/>
                <a:gridCol w="631952"/>
                <a:gridCol w="631952"/>
              </a:tblGrid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A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B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C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D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E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F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G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H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I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J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K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L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M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A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B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C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D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E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F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G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H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I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J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K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L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M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N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O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P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Q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R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S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T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U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V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W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X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Y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Berlin Sans FB Demi" pitchFamily="34" charset="0"/>
                        </a:rPr>
                        <a:t>Z</a:t>
                      </a:r>
                      <a:endParaRPr lang="fr-FR" sz="2400" dirty="0">
                        <a:solidFill>
                          <a:schemeClr val="tx1"/>
                        </a:solidFill>
                        <a:latin typeface="Berlin Sans FB Demi" pitchFamily="34" charset="0"/>
                      </a:endParaRPr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N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O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P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Q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R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S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T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U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V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W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X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Y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Wingdings" pitchFamily="2" charset="2"/>
                        </a:rPr>
                        <a:t>Z</a:t>
                      </a:r>
                      <a:endParaRPr lang="fr-FR" sz="2400" dirty="0">
                        <a:solidFill>
                          <a:schemeClr val="tx1"/>
                        </a:solidFill>
                        <a:latin typeface="Wingdings" pitchFamily="2" charset="2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HAPELLE NOTRE-DAME DE CABANES-tar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85728"/>
            <a:ext cx="8387288" cy="4786346"/>
          </a:xfrm>
          <a:prstGeom prst="rect">
            <a:avLst/>
          </a:prstGeom>
          <a:noFill/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643042" y="5857892"/>
            <a:ext cx="5715040" cy="714357"/>
          </a:xfrm>
          <a:prstGeom prst="rect">
            <a:avLst/>
          </a:prstGeom>
          <a:solidFill>
            <a:srgbClr val="33CCCC"/>
          </a:solidFill>
          <a:ln w="25400">
            <a:solidFill>
              <a:srgbClr val="000000"/>
            </a:solidFill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Berlin Sans FB Demi" pitchFamily="34" charset="0"/>
                <a:ea typeface="+mj-ea"/>
                <a:cs typeface="+mj-cs"/>
              </a:rPr>
              <a:t>Sanctuaire 19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0" y="3357562"/>
            <a:ext cx="91440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4000" b="1" dirty="0" smtClean="0">
                <a:latin typeface="Comic Sans MS" pitchFamily="66" charset="0"/>
              </a:rPr>
              <a:t>Les lettres sont à l’envers…. Tournez-les pour retrouver le nom de ce sanctuaire</a:t>
            </a: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0" y="500042"/>
            <a:ext cx="91440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5400" dirty="0" smtClean="0">
                <a:solidFill>
                  <a:srgbClr val="FF0000"/>
                </a:solidFill>
                <a:latin typeface="Berlin Sans FB Demi" pitchFamily="34" charset="0"/>
              </a:rPr>
              <a:t>Le nom de cette église signifie « humble maison »</a:t>
            </a:r>
            <a:endParaRPr lang="fr-FR" sz="5400" dirty="0">
              <a:solidFill>
                <a:srgbClr val="FF0000"/>
              </a:solidFill>
              <a:latin typeface="Berlin Sans FB Demi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0" y="0"/>
            <a:ext cx="2214578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F8F8F8"/>
                </a:solidFill>
                <a:latin typeface="Segoe UI Black" pitchFamily="34" charset="0"/>
                <a:ea typeface="Segoe UI Black" pitchFamily="34" charset="0"/>
              </a:rPr>
              <a:t>INDICE  1</a:t>
            </a:r>
            <a:endParaRPr lang="fr-FR" dirty="0">
              <a:solidFill>
                <a:srgbClr val="F8F8F8"/>
              </a:solidFill>
              <a:latin typeface="Segoe UI Black" pitchFamily="34" charset="0"/>
              <a:ea typeface="Segoe UI Black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0" y="2786058"/>
            <a:ext cx="2214578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F8F8F8"/>
                </a:solidFill>
                <a:latin typeface="Segoe UI Black" pitchFamily="34" charset="0"/>
                <a:ea typeface="Segoe UI Black" pitchFamily="34" charset="0"/>
              </a:rPr>
              <a:t>INDICE  2</a:t>
            </a:r>
            <a:endParaRPr lang="fr-FR" dirty="0">
              <a:solidFill>
                <a:srgbClr val="F8F8F8"/>
              </a:solidFill>
              <a:latin typeface="Segoe UI Black" pitchFamily="34" charset="0"/>
              <a:ea typeface="Segoe UI Black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0" y="5643578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 smtClean="0">
                <a:latin typeface="Berlin Sans FB Demi" pitchFamily="34" charset="0"/>
              </a:rPr>
              <a:t>   SENNABAC ED EMAD ERTON</a:t>
            </a:r>
            <a:endParaRPr lang="fr-FR" sz="4800" dirty="0">
              <a:latin typeface="Berlin Sans FB Dem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://idata.over-blog.com/1/07/06/30/saint-macaire/029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85720" y="214290"/>
            <a:ext cx="8286808" cy="6198534"/>
          </a:xfrm>
          <a:prstGeom prst="rect">
            <a:avLst/>
          </a:prstGeom>
          <a:noFill/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643042" y="5857892"/>
            <a:ext cx="5715040" cy="714357"/>
          </a:xfrm>
          <a:prstGeom prst="rect">
            <a:avLst/>
          </a:prstGeom>
          <a:solidFill>
            <a:srgbClr val="33CCCC"/>
          </a:solidFill>
          <a:ln w="25400">
            <a:solidFill>
              <a:srgbClr val="000000"/>
            </a:solidFill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Berlin Sans FB Demi" pitchFamily="34" charset="0"/>
                <a:ea typeface="+mj-ea"/>
                <a:cs typeface="+mj-cs"/>
              </a:rPr>
              <a:t>Sanctuaire 20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0" y="3429000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4000" b="1" dirty="0" smtClean="0">
                <a:latin typeface="Comic Sans MS" pitchFamily="66" charset="0"/>
              </a:rPr>
              <a:t>Résoudre le rébus suivant pour trouver le nom de ce sanctuaire</a:t>
            </a: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0" y="785794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4800" dirty="0" smtClean="0">
                <a:solidFill>
                  <a:srgbClr val="FF0000"/>
                </a:solidFill>
                <a:latin typeface="Berlin Sans FB Demi" pitchFamily="34" charset="0"/>
              </a:rPr>
              <a:t>Ma statue en pierre ressemble à celle du sanctuaire de Fatima</a:t>
            </a:r>
            <a:endParaRPr lang="fr-FR" sz="4800" dirty="0">
              <a:solidFill>
                <a:srgbClr val="FF0000"/>
              </a:solidFill>
              <a:latin typeface="Berlin Sans FB Demi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0" y="0"/>
            <a:ext cx="2214578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F8F8F8"/>
                </a:solidFill>
                <a:latin typeface="Segoe UI Black" pitchFamily="34" charset="0"/>
                <a:ea typeface="Segoe UI Black" pitchFamily="34" charset="0"/>
              </a:rPr>
              <a:t>INDICE  1</a:t>
            </a:r>
            <a:endParaRPr lang="fr-FR" dirty="0">
              <a:solidFill>
                <a:srgbClr val="F8F8F8"/>
              </a:solidFill>
              <a:latin typeface="Segoe UI Black" pitchFamily="34" charset="0"/>
              <a:ea typeface="Segoe UI Black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0" y="2643182"/>
            <a:ext cx="2214578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F8F8F8"/>
                </a:solidFill>
                <a:latin typeface="Segoe UI Black" pitchFamily="34" charset="0"/>
                <a:ea typeface="Segoe UI Black" pitchFamily="34" charset="0"/>
              </a:rPr>
              <a:t>INDICE  2</a:t>
            </a:r>
            <a:endParaRPr lang="fr-FR" dirty="0">
              <a:solidFill>
                <a:srgbClr val="F8F8F8"/>
              </a:solidFill>
              <a:latin typeface="Segoe UI Black" pitchFamily="34" charset="0"/>
              <a:ea typeface="Segoe UI Black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4929198"/>
            <a:ext cx="78676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WordArt 6"/>
          <p:cNvSpPr>
            <a:spLocks noChangeArrowheads="1" noChangeShapeType="1" noTextEdit="1"/>
          </p:cNvSpPr>
          <p:nvPr/>
        </p:nvSpPr>
        <p:spPr bwMode="auto">
          <a:xfrm>
            <a:off x="571472" y="2071678"/>
            <a:ext cx="5357818" cy="354807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fr-FR" sz="36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Berlin Sans FB Demi" pitchFamily="34" charset="0"/>
              </a:rPr>
              <a:t>Vous avez</a:t>
            </a:r>
          </a:p>
          <a:p>
            <a:pPr algn="ctr"/>
            <a:r>
              <a:rPr lang="fr-FR" sz="36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Berlin Sans FB Demi" pitchFamily="34" charset="0"/>
              </a:rPr>
              <a:t> trouvé </a:t>
            </a:r>
            <a:endParaRPr lang="fr-FR" sz="3600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sy="50000" kx="2115830" algn="bl" rotWithShape="0">
                  <a:srgbClr val="C0C0C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2051" name="WordArt 11"/>
          <p:cNvSpPr>
            <a:spLocks noChangeArrowheads="1" noChangeShapeType="1" noTextEdit="1"/>
          </p:cNvSpPr>
          <p:nvPr/>
        </p:nvSpPr>
        <p:spPr bwMode="auto">
          <a:xfrm>
            <a:off x="6248400" y="838200"/>
            <a:ext cx="2057400" cy="5381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fr-FR" sz="3600" kern="10" dirty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Goudy Stout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101042" cy="6034110"/>
          </a:xfrm>
        </p:spPr>
        <p:txBody>
          <a:bodyPr/>
          <a:lstStyle/>
          <a:p>
            <a:r>
              <a:rPr lang="fr-FR" sz="6000" dirty="0" smtClean="0">
                <a:latin typeface="Berlin Sans FB Demi" pitchFamily="34" charset="0"/>
              </a:rPr>
              <a:t>Votre réponse complète le verset : « je suis…….</a:t>
            </a:r>
            <a:br>
              <a:rPr lang="fr-FR" sz="6000" dirty="0" smtClean="0">
                <a:latin typeface="Berlin Sans FB Demi" pitchFamily="34" charset="0"/>
              </a:rPr>
            </a:br>
            <a:r>
              <a:rPr lang="fr-FR" sz="6000" dirty="0" smtClean="0">
                <a:latin typeface="Berlin Sans FB Demi" pitchFamily="34" charset="0"/>
              </a:rPr>
              <a:t/>
            </a:r>
            <a:br>
              <a:rPr lang="fr-FR" sz="6000" dirty="0" smtClean="0">
                <a:latin typeface="Berlin Sans FB Demi" pitchFamily="34" charset="0"/>
              </a:rPr>
            </a:br>
            <a:r>
              <a:rPr lang="fr-FR" sz="6000" dirty="0" smtClean="0">
                <a:latin typeface="Berlin Sans FB Demi" pitchFamily="34" charset="0"/>
              </a:rPr>
              <a:t/>
            </a:r>
            <a:br>
              <a:rPr lang="fr-FR" sz="6000" dirty="0" smtClean="0">
                <a:latin typeface="Berlin Sans FB Demi" pitchFamily="34" charset="0"/>
              </a:rPr>
            </a:br>
            <a:r>
              <a:rPr lang="fr-FR" sz="6000" dirty="0" smtClean="0">
                <a:latin typeface="Berlin Sans FB Demi" pitchFamily="34" charset="0"/>
              </a:rPr>
              <a:t/>
            </a:r>
            <a:br>
              <a:rPr lang="fr-FR" sz="6000" dirty="0" smtClean="0">
                <a:latin typeface="Berlin Sans FB Demi" pitchFamily="34" charset="0"/>
              </a:rPr>
            </a:br>
            <a:r>
              <a:rPr lang="fr-FR" sz="3600" dirty="0" smtClean="0">
                <a:latin typeface="AdelonSerial" pitchFamily="2" charset="0"/>
              </a:rPr>
              <a:t>Indice : </a:t>
            </a:r>
            <a:r>
              <a:rPr lang="fr-FR" sz="3600" dirty="0" err="1" smtClean="0">
                <a:latin typeface="AdelonSerial" pitchFamily="2" charset="0"/>
              </a:rPr>
              <a:t>Lc</a:t>
            </a:r>
            <a:r>
              <a:rPr lang="fr-FR" sz="3600" dirty="0" smtClean="0">
                <a:latin typeface="AdelonSerial" pitchFamily="2" charset="0"/>
              </a:rPr>
              <a:t> 1,38</a:t>
            </a:r>
            <a:endParaRPr lang="fr-FR" sz="6000" dirty="0">
              <a:latin typeface="AdelonSerial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dèle par défau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834</TotalTime>
  <Words>981</Words>
  <Application>Microsoft PowerPoint</Application>
  <PresentationFormat>Affichage à l'écran (4:3)</PresentationFormat>
  <Paragraphs>361</Paragraphs>
  <Slides>46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46</vt:i4>
      </vt:variant>
    </vt:vector>
  </HeadingPairs>
  <TitlesOfParts>
    <vt:vector size="47" baseType="lpstr">
      <vt:lpstr>Modèle par défaut</vt:lpstr>
      <vt:lpstr>Diapositive 1</vt:lpstr>
      <vt:lpstr>Diapositive 2</vt:lpstr>
      <vt:lpstr>Diapositive 3</vt:lpstr>
      <vt:lpstr>Chaque sanctuaire noté sur la carte  porte une lettre.   Ces lettres vont vous permettre de constituer un verset de l’Evangile à condition de les mettre dans le bon ordre.  Retrouvez le nom des sanctuaires et, en vous aidant de la carte,  remettez les lettres dans le bon ordre.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Diapositive 27</vt:lpstr>
      <vt:lpstr>Diapositive 28</vt:lpstr>
      <vt:lpstr>Diapositive 29</vt:lpstr>
      <vt:lpstr>Diapositive 30</vt:lpstr>
      <vt:lpstr>Diapositive 31</vt:lpstr>
      <vt:lpstr>Diapositive 32</vt:lpstr>
      <vt:lpstr>Diapositive 33</vt:lpstr>
      <vt:lpstr>Diapositive 34</vt:lpstr>
      <vt:lpstr>Diapositive 35</vt:lpstr>
      <vt:lpstr>Diapositive 36</vt:lpstr>
      <vt:lpstr>Diapositive 37</vt:lpstr>
      <vt:lpstr>Diapositive 38</vt:lpstr>
      <vt:lpstr>Diapositive 39</vt:lpstr>
      <vt:lpstr>Diapositive 40</vt:lpstr>
      <vt:lpstr>Diapositive 41</vt:lpstr>
      <vt:lpstr>Diapositive 42</vt:lpstr>
      <vt:lpstr>Diapositive 43</vt:lpstr>
      <vt:lpstr>Diapositive 44</vt:lpstr>
      <vt:lpstr>Diapositive 45</vt:lpstr>
      <vt:lpstr>Votre réponse complète le verset : « je suis…….    Indice : Lc 1,38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QUESTION</dc:title>
  <dc:creator>FABRE</dc:creator>
  <cp:lastModifiedBy>Cathie</cp:lastModifiedBy>
  <cp:revision>64</cp:revision>
  <dcterms:created xsi:type="dcterms:W3CDTF">2009-11-23T14:23:22Z</dcterms:created>
  <dcterms:modified xsi:type="dcterms:W3CDTF">2020-05-05T08:32:09Z</dcterms:modified>
</cp:coreProperties>
</file>